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2" r:id="rId2"/>
    <p:sldId id="364" r:id="rId3"/>
    <p:sldId id="380" r:id="rId4"/>
    <p:sldId id="359" r:id="rId5"/>
    <p:sldId id="374" r:id="rId6"/>
    <p:sldId id="375" r:id="rId7"/>
    <p:sldId id="376" r:id="rId8"/>
    <p:sldId id="377" r:id="rId9"/>
    <p:sldId id="378" r:id="rId10"/>
    <p:sldId id="379" r:id="rId11"/>
    <p:sldId id="363" r:id="rId12"/>
    <p:sldId id="373" r:id="rId13"/>
    <p:sldId id="356" r:id="rId14"/>
    <p:sldId id="381" r:id="rId15"/>
    <p:sldId id="382" r:id="rId16"/>
    <p:sldId id="383" r:id="rId17"/>
    <p:sldId id="384" r:id="rId18"/>
    <p:sldId id="385" r:id="rId19"/>
    <p:sldId id="37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la McLean" initials="JM" lastIdx="3" clrIdx="0">
    <p:extLst>
      <p:ext uri="{19B8F6BF-5375-455C-9EA6-DF929625EA0E}">
        <p15:presenceInfo xmlns:p15="http://schemas.microsoft.com/office/powerpoint/2012/main" userId="S-1-5-21-416751792-971454018-1221738049-7260" providerId="AD"/>
      </p:ext>
    </p:extLst>
  </p:cmAuthor>
  <p:cmAuthor id="2" name="Maia Crawford" initials="MC" lastIdx="3" clrIdx="1">
    <p:extLst>
      <p:ext uri="{19B8F6BF-5375-455C-9EA6-DF929625EA0E}">
        <p15:presenceInfo xmlns:p15="http://schemas.microsoft.com/office/powerpoint/2012/main" userId="S-1-5-21-416751792-971454018-1221738049-6750" providerId="AD"/>
      </p:ext>
    </p:extLst>
  </p:cmAuthor>
  <p:cmAuthor id="3" name="Michael Canonico" initials="MC" lastIdx="2" clrIdx="2">
    <p:extLst>
      <p:ext uri="{19B8F6BF-5375-455C-9EA6-DF929625EA0E}">
        <p15:presenceInfo xmlns:p15="http://schemas.microsoft.com/office/powerpoint/2012/main" userId="S-1-5-21-416751792-971454018-1221738049-4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837"/>
    <a:srgbClr val="428BCA"/>
    <a:srgbClr val="514194"/>
    <a:srgbClr val="D9EFEB"/>
    <a:srgbClr val="B6D6D1"/>
    <a:srgbClr val="F2F2F2"/>
    <a:srgbClr val="DFB125"/>
    <a:srgbClr val="48A798"/>
    <a:srgbClr val="CC5A29"/>
    <a:srgbClr val="01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6866" autoAdjust="0"/>
  </p:normalViewPr>
  <p:slideViewPr>
    <p:cSldViewPr snapToGrid="0">
      <p:cViewPr varScale="1">
        <p:scale>
          <a:sx n="134" d="100"/>
          <a:sy n="134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2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0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69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8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4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786809"/>
            <a:ext cx="7929000" cy="2817525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hidden">
          <a:xfrm>
            <a:off x="0" y="6276276"/>
            <a:ext cx="9144000" cy="640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618resources.chcs.org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 smtClean="0"/>
              <a:t> Developed by the Center for Health Care Strategies through support from the Robert Wood Johnson Foundation. </a:t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18314" y="6510644"/>
            <a:ext cx="1556085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gov/pacific/sites/default/files/PSD_TitleX3_CFPI-Repor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tobacco/quit_smoking/cessation/pdfs/ma_casestudy.pdf" TargetMode="External"/><Relationship Id="rId4" Type="http://schemas.openxmlformats.org/officeDocument/2006/relationships/hyperlink" Target="http://www.health.ri.gov/publications/programreports/HomeAsthmaResponseProgram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18resources.chcs.org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m.edu/wp-content/uploads/2016/02/CDCs-618-Initiative-Accelerating-Evidence-into-Ac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ixeighteen/aboutsummaries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sixeighteen/resources/docs/6-18-infographic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CDC’s 6|18 Initiative: </a:t>
            </a:r>
            <a:br>
              <a:rPr lang="en-US" dirty="0" smtClean="0"/>
            </a:br>
            <a:r>
              <a:rPr lang="en-US" dirty="0" smtClean="0"/>
              <a:t>Overview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Updated: June 6, 2018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00" b="1" dirty="0" smtClean="0"/>
              <a:t>Developed by the Center for Health Care Strategies through support from the Robert Wood Johnson Foundation.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286" y="2086946"/>
            <a:ext cx="3346555" cy="3346555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" y="1398282"/>
            <a:ext cx="9144000" cy="5459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U.S., heart disease, stroke, and other vascular diseases contribute to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deaths. 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blood pressure costs the nation 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$46 billion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adherence to anti-hypertensive and lipid-lowering prescription medications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expanded access to (1) low cost medication copayments, fixed dose medication combinations, extended medication fills; (2) innovative pharmacy packaging; and (3) improved care coordination using standardized protocols, primary care team, medication therapy management programs and self-monitoring of blood pressure with clinical support.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blood pressure monitors to patients with high blood pressure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reimburse for the clinical support services required for self-measured blood pressure monitoring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Control High Blood Pressure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BF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5423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Key Phases of Implementing </a:t>
            </a:r>
            <a:br>
              <a:rPr lang="en-US" dirty="0" smtClean="0"/>
            </a:b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11</a:t>
            </a:fld>
            <a:endParaRPr lang="en-US" dirty="0">
              <a:solidFill>
                <a:srgbClr val="0182A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4" y="1440382"/>
            <a:ext cx="9017764" cy="4905789"/>
            <a:chOff x="67164" y="1440382"/>
            <a:chExt cx="9017764" cy="4905789"/>
          </a:xfrm>
        </p:grpSpPr>
        <p:sp>
          <p:nvSpPr>
            <p:cNvPr id="8" name="Rectangle 7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1514796"/>
              <a:ext cx="8961120" cy="1567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4863473"/>
              <a:ext cx="8961120" cy="14636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3252770"/>
              <a:ext cx="8961120" cy="14404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62531" y="1547164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 bwMode="blackGray">
            <a:xfrm>
              <a:off x="2062531" y="1629346"/>
              <a:ext cx="6820649" cy="109728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Medicaid Coverage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Font typeface="Calibri" panose="020F0502020204030204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Utilize state plan amendments, legislation/regulatory changes, and contract modifications to remove barriers and increase access to care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62531" y="3266070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 bwMode="blackGray">
            <a:xfrm>
              <a:off x="2062531" y="3197107"/>
              <a:ext cx="6871075" cy="1152942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Provider Adoption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Promote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to providers to increase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provision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or referral to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with guidance on billing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2531" y="4815043"/>
              <a:ext cx="3181108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 bwMode="blackGray">
            <a:xfrm>
              <a:off x="2062531" y="4844406"/>
              <a:ext cx="6871075" cy="111634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Utilization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targeted promotion of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beneficiaries to ensure that they are aware of available benefits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services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Implementing </a:t>
            </a:r>
            <a:br>
              <a:rPr lang="en-US" dirty="0" smtClean="0"/>
            </a:br>
            <a:r>
              <a:rPr lang="en-US" dirty="0" smtClean="0"/>
              <a:t>CDC’s 6|18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" y="1440382"/>
            <a:ext cx="8993488" cy="4905789"/>
            <a:chOff x="91440" y="1440382"/>
            <a:chExt cx="8993488" cy="4905789"/>
          </a:xfrm>
        </p:grpSpPr>
        <p:sp>
          <p:nvSpPr>
            <p:cNvPr id="7" name="Rectangle 6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rgbClr val="B6D6D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3" y="1690378"/>
              <a:ext cx="8990281" cy="4220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from Across the Country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13</a:t>
            </a:fld>
            <a:endParaRPr lang="en-US" dirty="0">
              <a:solidFill>
                <a:srgbClr val="0182A9"/>
              </a:solidFill>
            </a:endParaRPr>
          </a:p>
        </p:txBody>
      </p:sp>
      <p:grpSp>
        <p:nvGrpSpPr>
          <p:cNvPr id="120" name="State Shapes"/>
          <p:cNvGrpSpPr/>
          <p:nvPr/>
        </p:nvGrpSpPr>
        <p:grpSpPr>
          <a:xfrm>
            <a:off x="762001" y="1496725"/>
            <a:ext cx="7371230" cy="4841138"/>
            <a:chOff x="762001" y="1496725"/>
            <a:chExt cx="7371230" cy="4841138"/>
          </a:xfrm>
        </p:grpSpPr>
        <p:sp>
          <p:nvSpPr>
            <p:cNvPr id="75" name="WY"/>
            <p:cNvSpPr/>
            <p:nvPr/>
          </p:nvSpPr>
          <p:spPr>
            <a:xfrm>
              <a:off x="2580532" y="2676710"/>
              <a:ext cx="971060" cy="788619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5" name="WI"/>
            <p:cNvSpPr/>
            <p:nvPr/>
          </p:nvSpPr>
          <p:spPr>
            <a:xfrm>
              <a:off x="4950801" y="2350081"/>
              <a:ext cx="768020" cy="763606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6" name="WV"/>
            <p:cNvSpPr/>
            <p:nvPr/>
          </p:nvSpPr>
          <p:spPr>
            <a:xfrm>
              <a:off x="6519211" y="3121044"/>
              <a:ext cx="616477" cy="673857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68" name="WA"/>
            <p:cNvSpPr/>
            <p:nvPr/>
          </p:nvSpPr>
          <p:spPr>
            <a:xfrm>
              <a:off x="1093044" y="1698293"/>
              <a:ext cx="932806" cy="694455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rgbClr val="003580"/>
                </a:solidFill>
              </a:endParaRPr>
            </a:p>
          </p:txBody>
        </p:sp>
        <p:grpSp>
          <p:nvGrpSpPr>
            <p:cNvPr id="112" name="VA"/>
            <p:cNvGrpSpPr/>
            <p:nvPr/>
          </p:nvGrpSpPr>
          <p:grpSpPr>
            <a:xfrm>
              <a:off x="6453347" y="3233070"/>
              <a:ext cx="1057132" cy="708432"/>
              <a:chOff x="6634163" y="2452688"/>
              <a:chExt cx="1140619" cy="764381"/>
            </a:xfrm>
            <a:solidFill>
              <a:srgbClr val="FFFFFF">
                <a:lumMod val="75000"/>
              </a:srgbClr>
            </a:solidFill>
          </p:grpSpPr>
          <p:sp>
            <p:nvSpPr>
              <p:cNvPr id="114" name="VA-2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115" name="VA-1"/>
              <p:cNvSpPr/>
              <p:nvPr/>
            </p:nvSpPr>
            <p:spPr>
              <a:xfrm>
                <a:off x="7724776" y="2605088"/>
                <a:ext cx="50006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0" name="VT"/>
            <p:cNvSpPr/>
            <p:nvPr/>
          </p:nvSpPr>
          <p:spPr>
            <a:xfrm>
              <a:off x="7372567" y="2007267"/>
              <a:ext cx="253064" cy="454633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1" name="UT"/>
            <p:cNvSpPr/>
            <p:nvPr/>
          </p:nvSpPr>
          <p:spPr>
            <a:xfrm>
              <a:off x="2074404" y="3144585"/>
              <a:ext cx="775376" cy="997544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3" name="TX"/>
            <p:cNvSpPr/>
            <p:nvPr/>
          </p:nvSpPr>
          <p:spPr>
            <a:xfrm>
              <a:off x="3089603" y="4274546"/>
              <a:ext cx="2018628" cy="1890624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1" name="TN"/>
            <p:cNvSpPr/>
            <p:nvPr/>
          </p:nvSpPr>
          <p:spPr>
            <a:xfrm>
              <a:off x="5530495" y="3852281"/>
              <a:ext cx="1212354" cy="567923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8" name="SD"/>
            <p:cNvSpPr/>
            <p:nvPr/>
          </p:nvSpPr>
          <p:spPr>
            <a:xfrm>
              <a:off x="3532465" y="2579604"/>
              <a:ext cx="1018142" cy="603234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9" name="SC"/>
            <p:cNvSpPr/>
            <p:nvPr/>
          </p:nvSpPr>
          <p:spPr>
            <a:xfrm>
              <a:off x="6550109" y="4106817"/>
              <a:ext cx="704754" cy="541440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2" name="RI"/>
            <p:cNvSpPr/>
            <p:nvPr/>
          </p:nvSpPr>
          <p:spPr>
            <a:xfrm>
              <a:off x="7752163" y="2486912"/>
              <a:ext cx="75037" cy="122119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grpSp>
          <p:nvGrpSpPr>
            <p:cNvPr id="19" name="PR"/>
            <p:cNvGrpSpPr>
              <a:grpSpLocks noChangeAspect="1"/>
            </p:cNvGrpSpPr>
            <p:nvPr/>
          </p:nvGrpSpPr>
          <p:grpSpPr>
            <a:xfrm>
              <a:off x="7906635" y="6022950"/>
              <a:ext cx="10591" cy="6154"/>
              <a:chOff x="5546725" y="4460875"/>
              <a:chExt cx="117475" cy="68263"/>
            </a:xfrm>
            <a:solidFill>
              <a:srgbClr val="FFFFFF">
                <a:lumMod val="75000"/>
              </a:srgbClr>
            </a:solidFill>
          </p:grpSpPr>
          <p:sp>
            <p:nvSpPr>
              <p:cNvPr id="63" name="PR-3"/>
              <p:cNvSpPr>
                <a:spLocks noEditPoints="1"/>
              </p:cNvSpPr>
              <p:nvPr/>
            </p:nvSpPr>
            <p:spPr bwMode="auto">
              <a:xfrm>
                <a:off x="5546725" y="4460875"/>
                <a:ext cx="117475" cy="68263"/>
              </a:xfrm>
              <a:custGeom>
                <a:avLst/>
                <a:gdLst>
                  <a:gd name="T0" fmla="*/ 32 w 74"/>
                  <a:gd name="T1" fmla="*/ 34 h 43"/>
                  <a:gd name="T2" fmla="*/ 12 w 74"/>
                  <a:gd name="T3" fmla="*/ 40 h 43"/>
                  <a:gd name="T4" fmla="*/ 0 w 74"/>
                  <a:gd name="T5" fmla="*/ 26 h 43"/>
                  <a:gd name="T6" fmla="*/ 0 w 74"/>
                  <a:gd name="T7" fmla="*/ 26 h 43"/>
                  <a:gd name="T8" fmla="*/ 6 w 74"/>
                  <a:gd name="T9" fmla="*/ 14 h 43"/>
                  <a:gd name="T10" fmla="*/ 17 w 74"/>
                  <a:gd name="T11" fmla="*/ 9 h 43"/>
                  <a:gd name="T12" fmla="*/ 26 w 74"/>
                  <a:gd name="T13" fmla="*/ 12 h 43"/>
                  <a:gd name="T14" fmla="*/ 32 w 74"/>
                  <a:gd name="T15" fmla="*/ 14 h 43"/>
                  <a:gd name="T16" fmla="*/ 46 w 74"/>
                  <a:gd name="T17" fmla="*/ 9 h 43"/>
                  <a:gd name="T18" fmla="*/ 46 w 74"/>
                  <a:gd name="T19" fmla="*/ 9 h 43"/>
                  <a:gd name="T20" fmla="*/ 54 w 74"/>
                  <a:gd name="T21" fmla="*/ 12 h 43"/>
                  <a:gd name="T22" fmla="*/ 57 w 74"/>
                  <a:gd name="T23" fmla="*/ 9 h 43"/>
                  <a:gd name="T24" fmla="*/ 60 w 74"/>
                  <a:gd name="T25" fmla="*/ 3 h 43"/>
                  <a:gd name="T26" fmla="*/ 66 w 74"/>
                  <a:gd name="T27" fmla="*/ 0 h 43"/>
                  <a:gd name="T28" fmla="*/ 69 w 74"/>
                  <a:gd name="T29" fmla="*/ 3 h 43"/>
                  <a:gd name="T30" fmla="*/ 72 w 74"/>
                  <a:gd name="T31" fmla="*/ 12 h 43"/>
                  <a:gd name="T32" fmla="*/ 74 w 74"/>
                  <a:gd name="T33" fmla="*/ 17 h 43"/>
                  <a:gd name="T34" fmla="*/ 69 w 74"/>
                  <a:gd name="T35" fmla="*/ 23 h 43"/>
                  <a:gd name="T36" fmla="*/ 72 w 74"/>
                  <a:gd name="T37" fmla="*/ 32 h 43"/>
                  <a:gd name="T38" fmla="*/ 72 w 74"/>
                  <a:gd name="T39" fmla="*/ 40 h 43"/>
                  <a:gd name="T40" fmla="*/ 66 w 74"/>
                  <a:gd name="T41" fmla="*/ 43 h 43"/>
                  <a:gd name="T42" fmla="*/ 60 w 74"/>
                  <a:gd name="T43" fmla="*/ 40 h 43"/>
                  <a:gd name="T44" fmla="*/ 52 w 74"/>
                  <a:gd name="T45" fmla="*/ 40 h 43"/>
                  <a:gd name="T46" fmla="*/ 32 w 74"/>
                  <a:gd name="T47" fmla="*/ 37 h 43"/>
                  <a:gd name="T48" fmla="*/ 34 w 74"/>
                  <a:gd name="T49" fmla="*/ 37 h 43"/>
                  <a:gd name="T50" fmla="*/ 46 w 74"/>
                  <a:gd name="T51" fmla="*/ 43 h 43"/>
                  <a:gd name="T52" fmla="*/ 57 w 74"/>
                  <a:gd name="T53" fmla="*/ 34 h 43"/>
                  <a:gd name="T54" fmla="*/ 66 w 74"/>
                  <a:gd name="T55" fmla="*/ 43 h 43"/>
                  <a:gd name="T56" fmla="*/ 72 w 74"/>
                  <a:gd name="T57" fmla="*/ 40 h 43"/>
                  <a:gd name="T58" fmla="*/ 72 w 74"/>
                  <a:gd name="T59" fmla="*/ 37 h 43"/>
                  <a:gd name="T60" fmla="*/ 72 w 74"/>
                  <a:gd name="T61" fmla="*/ 32 h 43"/>
                  <a:gd name="T62" fmla="*/ 69 w 74"/>
                  <a:gd name="T63" fmla="*/ 32 h 43"/>
                  <a:gd name="T64" fmla="*/ 69 w 74"/>
                  <a:gd name="T65" fmla="*/ 20 h 43"/>
                  <a:gd name="T66" fmla="*/ 74 w 74"/>
                  <a:gd name="T67" fmla="*/ 17 h 43"/>
                  <a:gd name="T68" fmla="*/ 69 w 74"/>
                  <a:gd name="T69" fmla="*/ 12 h 43"/>
                  <a:gd name="T70" fmla="*/ 69 w 74"/>
                  <a:gd name="T71" fmla="*/ 3 h 43"/>
                  <a:gd name="T72" fmla="*/ 66 w 74"/>
                  <a:gd name="T73" fmla="*/ 3 h 43"/>
                  <a:gd name="T74" fmla="*/ 60 w 74"/>
                  <a:gd name="T75" fmla="*/ 3 h 43"/>
                  <a:gd name="T76" fmla="*/ 57 w 74"/>
                  <a:gd name="T77" fmla="*/ 12 h 43"/>
                  <a:gd name="T78" fmla="*/ 54 w 74"/>
                  <a:gd name="T79" fmla="*/ 12 h 43"/>
                  <a:gd name="T80" fmla="*/ 54 w 74"/>
                  <a:gd name="T81" fmla="*/ 14 h 43"/>
                  <a:gd name="T82" fmla="*/ 46 w 74"/>
                  <a:gd name="T83" fmla="*/ 12 h 43"/>
                  <a:gd name="T84" fmla="*/ 46 w 74"/>
                  <a:gd name="T85" fmla="*/ 12 h 43"/>
                  <a:gd name="T86" fmla="*/ 32 w 74"/>
                  <a:gd name="T87" fmla="*/ 17 h 43"/>
                  <a:gd name="T88" fmla="*/ 26 w 74"/>
                  <a:gd name="T89" fmla="*/ 12 h 43"/>
                  <a:gd name="T90" fmla="*/ 17 w 74"/>
                  <a:gd name="T91" fmla="*/ 12 h 43"/>
                  <a:gd name="T92" fmla="*/ 6 w 74"/>
                  <a:gd name="T93" fmla="*/ 14 h 43"/>
                  <a:gd name="T94" fmla="*/ 0 w 74"/>
                  <a:gd name="T95" fmla="*/ 26 h 43"/>
                  <a:gd name="T96" fmla="*/ 6 w 74"/>
                  <a:gd name="T97" fmla="*/ 37 h 43"/>
                  <a:gd name="T98" fmla="*/ 17 w 74"/>
                  <a:gd name="T99" fmla="*/ 43 h 43"/>
                  <a:gd name="T100" fmla="*/ 32 w 74"/>
                  <a:gd name="T10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" h="43">
                    <a:moveTo>
                      <a:pt x="32" y="37"/>
                    </a:moveTo>
                    <a:lnTo>
                      <a:pt x="32" y="37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6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2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6" y="12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7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2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37" y="40"/>
                    </a:lnTo>
                    <a:lnTo>
                      <a:pt x="32" y="37"/>
                    </a:lnTo>
                    <a:lnTo>
                      <a:pt x="32" y="37"/>
                    </a:lnTo>
                    <a:close/>
                    <a:moveTo>
                      <a:pt x="32" y="34"/>
                    </a:moveTo>
                    <a:lnTo>
                      <a:pt x="32" y="34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2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6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close/>
                  </a:path>
                </a:pathLst>
              </a:custGeom>
              <a:grpFill/>
              <a:ln w="127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kern="0" dirty="0" smtClean="0">
                  <a:solidFill>
                    <a:srgbClr val="003580"/>
                  </a:solidFill>
                </a:endParaRPr>
              </a:p>
            </p:txBody>
          </p:sp>
          <p:sp>
            <p:nvSpPr>
              <p:cNvPr id="64" name="PR-2"/>
              <p:cNvSpPr>
                <a:spLocks noEditPoints="1"/>
              </p:cNvSpPr>
              <p:nvPr/>
            </p:nvSpPr>
            <p:spPr bwMode="auto">
              <a:xfrm>
                <a:off x="5556250" y="4470400"/>
                <a:ext cx="100013" cy="49213"/>
              </a:xfrm>
              <a:custGeom>
                <a:avLst/>
                <a:gdLst>
                  <a:gd name="T0" fmla="*/ 11 w 63"/>
                  <a:gd name="T1" fmla="*/ 8 h 31"/>
                  <a:gd name="T2" fmla="*/ 3 w 63"/>
                  <a:gd name="T3" fmla="*/ 11 h 31"/>
                  <a:gd name="T4" fmla="*/ 0 w 63"/>
                  <a:gd name="T5" fmla="*/ 20 h 31"/>
                  <a:gd name="T6" fmla="*/ 0 w 63"/>
                  <a:gd name="T7" fmla="*/ 26 h 31"/>
                  <a:gd name="T8" fmla="*/ 6 w 63"/>
                  <a:gd name="T9" fmla="*/ 31 h 31"/>
                  <a:gd name="T10" fmla="*/ 11 w 63"/>
                  <a:gd name="T11" fmla="*/ 31 h 31"/>
                  <a:gd name="T12" fmla="*/ 23 w 63"/>
                  <a:gd name="T13" fmla="*/ 26 h 31"/>
                  <a:gd name="T14" fmla="*/ 23 w 63"/>
                  <a:gd name="T15" fmla="*/ 26 h 31"/>
                  <a:gd name="T16" fmla="*/ 20 w 63"/>
                  <a:gd name="T17" fmla="*/ 26 h 31"/>
                  <a:gd name="T18" fmla="*/ 20 w 63"/>
                  <a:gd name="T19" fmla="*/ 26 h 31"/>
                  <a:gd name="T20" fmla="*/ 20 w 63"/>
                  <a:gd name="T21" fmla="*/ 26 h 31"/>
                  <a:gd name="T22" fmla="*/ 17 w 63"/>
                  <a:gd name="T23" fmla="*/ 28 h 31"/>
                  <a:gd name="T24" fmla="*/ 11 w 63"/>
                  <a:gd name="T25" fmla="*/ 28 h 31"/>
                  <a:gd name="T26" fmla="*/ 3 w 63"/>
                  <a:gd name="T27" fmla="*/ 20 h 31"/>
                  <a:gd name="T28" fmla="*/ 23 w 63"/>
                  <a:gd name="T29" fmla="*/ 20 h 31"/>
                  <a:gd name="T30" fmla="*/ 23 w 63"/>
                  <a:gd name="T31" fmla="*/ 20 h 31"/>
                  <a:gd name="T32" fmla="*/ 20 w 63"/>
                  <a:gd name="T33" fmla="*/ 11 h 31"/>
                  <a:gd name="T34" fmla="*/ 11 w 63"/>
                  <a:gd name="T35" fmla="*/ 8 h 31"/>
                  <a:gd name="T36" fmla="*/ 3 w 63"/>
                  <a:gd name="T37" fmla="*/ 17 h 31"/>
                  <a:gd name="T38" fmla="*/ 6 w 63"/>
                  <a:gd name="T39" fmla="*/ 14 h 31"/>
                  <a:gd name="T40" fmla="*/ 11 w 63"/>
                  <a:gd name="T41" fmla="*/ 11 h 31"/>
                  <a:gd name="T42" fmla="*/ 20 w 63"/>
                  <a:gd name="T43" fmla="*/ 17 h 31"/>
                  <a:gd name="T44" fmla="*/ 40 w 63"/>
                  <a:gd name="T45" fmla="*/ 8 h 31"/>
                  <a:gd name="T46" fmla="*/ 34 w 63"/>
                  <a:gd name="T47" fmla="*/ 8 h 31"/>
                  <a:gd name="T48" fmla="*/ 28 w 63"/>
                  <a:gd name="T49" fmla="*/ 17 h 31"/>
                  <a:gd name="T50" fmla="*/ 26 w 63"/>
                  <a:gd name="T51" fmla="*/ 20 h 31"/>
                  <a:gd name="T52" fmla="*/ 28 w 63"/>
                  <a:gd name="T53" fmla="*/ 28 h 31"/>
                  <a:gd name="T54" fmla="*/ 40 w 63"/>
                  <a:gd name="T55" fmla="*/ 31 h 31"/>
                  <a:gd name="T56" fmla="*/ 46 w 63"/>
                  <a:gd name="T57" fmla="*/ 31 h 31"/>
                  <a:gd name="T58" fmla="*/ 48 w 63"/>
                  <a:gd name="T59" fmla="*/ 26 h 31"/>
                  <a:gd name="T60" fmla="*/ 48 w 63"/>
                  <a:gd name="T61" fmla="*/ 26 h 31"/>
                  <a:gd name="T62" fmla="*/ 48 w 63"/>
                  <a:gd name="T63" fmla="*/ 26 h 31"/>
                  <a:gd name="T64" fmla="*/ 48 w 63"/>
                  <a:gd name="T65" fmla="*/ 26 h 31"/>
                  <a:gd name="T66" fmla="*/ 46 w 63"/>
                  <a:gd name="T67" fmla="*/ 26 h 31"/>
                  <a:gd name="T68" fmla="*/ 40 w 63"/>
                  <a:gd name="T69" fmla="*/ 28 h 31"/>
                  <a:gd name="T70" fmla="*/ 31 w 63"/>
                  <a:gd name="T71" fmla="*/ 26 h 31"/>
                  <a:gd name="T72" fmla="*/ 48 w 63"/>
                  <a:gd name="T73" fmla="*/ 20 h 31"/>
                  <a:gd name="T74" fmla="*/ 51 w 63"/>
                  <a:gd name="T75" fmla="*/ 20 h 31"/>
                  <a:gd name="T76" fmla="*/ 51 w 63"/>
                  <a:gd name="T77" fmla="*/ 20 h 31"/>
                  <a:gd name="T78" fmla="*/ 43 w 63"/>
                  <a:gd name="T79" fmla="*/ 8 h 31"/>
                  <a:gd name="T80" fmla="*/ 40 w 63"/>
                  <a:gd name="T81" fmla="*/ 8 h 31"/>
                  <a:gd name="T82" fmla="*/ 28 w 63"/>
                  <a:gd name="T83" fmla="*/ 17 h 31"/>
                  <a:gd name="T84" fmla="*/ 40 w 63"/>
                  <a:gd name="T85" fmla="*/ 11 h 31"/>
                  <a:gd name="T86" fmla="*/ 46 w 63"/>
                  <a:gd name="T87" fmla="*/ 14 h 31"/>
                  <a:gd name="T88" fmla="*/ 28 w 63"/>
                  <a:gd name="T89" fmla="*/ 17 h 31"/>
                  <a:gd name="T90" fmla="*/ 63 w 63"/>
                  <a:gd name="T91" fmla="*/ 11 h 31"/>
                  <a:gd name="T92" fmla="*/ 63 w 63"/>
                  <a:gd name="T93" fmla="*/ 11 h 31"/>
                  <a:gd name="T94" fmla="*/ 60 w 63"/>
                  <a:gd name="T95" fmla="*/ 8 h 31"/>
                  <a:gd name="T96" fmla="*/ 60 w 63"/>
                  <a:gd name="T97" fmla="*/ 0 h 31"/>
                  <a:gd name="T98" fmla="*/ 57 w 63"/>
                  <a:gd name="T99" fmla="*/ 0 h 31"/>
                  <a:gd name="T100" fmla="*/ 57 w 63"/>
                  <a:gd name="T101" fmla="*/ 8 h 31"/>
                  <a:gd name="T102" fmla="*/ 54 w 63"/>
                  <a:gd name="T103" fmla="*/ 8 h 31"/>
                  <a:gd name="T104" fmla="*/ 51 w 63"/>
                  <a:gd name="T105" fmla="*/ 8 h 31"/>
                  <a:gd name="T106" fmla="*/ 51 w 63"/>
                  <a:gd name="T107" fmla="*/ 11 h 31"/>
                  <a:gd name="T108" fmla="*/ 51 w 63"/>
                  <a:gd name="T109" fmla="*/ 11 h 31"/>
                  <a:gd name="T110" fmla="*/ 57 w 63"/>
                  <a:gd name="T111" fmla="*/ 11 h 31"/>
                  <a:gd name="T112" fmla="*/ 57 w 63"/>
                  <a:gd name="T113" fmla="*/ 28 h 31"/>
                  <a:gd name="T114" fmla="*/ 60 w 63"/>
                  <a:gd name="T115" fmla="*/ 31 h 31"/>
                  <a:gd name="T116" fmla="*/ 63 w 63"/>
                  <a:gd name="T117" fmla="*/ 31 h 31"/>
                  <a:gd name="T118" fmla="*/ 60 w 63"/>
                  <a:gd name="T119" fmla="*/ 28 h 31"/>
                  <a:gd name="T120" fmla="*/ 60 w 63"/>
                  <a:gd name="T121" fmla="*/ 28 h 31"/>
                  <a:gd name="T122" fmla="*/ 60 w 63"/>
                  <a:gd name="T123" fmla="*/ 28 h 31"/>
                  <a:gd name="T124" fmla="*/ 63 w 63"/>
                  <a:gd name="T125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" h="31">
                    <a:moveTo>
                      <a:pt x="11" y="8"/>
                    </a:moveTo>
                    <a:lnTo>
                      <a:pt x="11" y="8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7" y="31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7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6" y="26"/>
                    </a:lnTo>
                    <a:lnTo>
                      <a:pt x="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11"/>
                    </a:lnTo>
                    <a:lnTo>
                      <a:pt x="17" y="8"/>
                    </a:lnTo>
                    <a:lnTo>
                      <a:pt x="11" y="8"/>
                    </a:lnTo>
                    <a:lnTo>
                      <a:pt x="11" y="8"/>
                    </a:lnTo>
                    <a:close/>
                    <a:moveTo>
                      <a:pt x="3" y="17"/>
                    </a:moveTo>
                    <a:lnTo>
                      <a:pt x="3" y="17"/>
                    </a:lnTo>
                    <a:lnTo>
                      <a:pt x="6" y="1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7" y="14"/>
                    </a:lnTo>
                    <a:lnTo>
                      <a:pt x="20" y="17"/>
                    </a:lnTo>
                    <a:lnTo>
                      <a:pt x="3" y="17"/>
                    </a:lnTo>
                    <a:close/>
                    <a:moveTo>
                      <a:pt x="40" y="8"/>
                    </a:moveTo>
                    <a:lnTo>
                      <a:pt x="40" y="8"/>
                    </a:lnTo>
                    <a:lnTo>
                      <a:pt x="34" y="8"/>
                    </a:lnTo>
                    <a:lnTo>
                      <a:pt x="28" y="11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3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6" y="31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1" y="26"/>
                    </a:lnTo>
                    <a:lnTo>
                      <a:pt x="2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46" y="11"/>
                    </a:lnTo>
                    <a:lnTo>
                      <a:pt x="43" y="8"/>
                    </a:lnTo>
                    <a:lnTo>
                      <a:pt x="40" y="8"/>
                    </a:lnTo>
                    <a:lnTo>
                      <a:pt x="40" y="8"/>
                    </a:lnTo>
                    <a:close/>
                    <a:moveTo>
                      <a:pt x="28" y="17"/>
                    </a:moveTo>
                    <a:lnTo>
                      <a:pt x="28" y="17"/>
                    </a:lnTo>
                    <a:lnTo>
                      <a:pt x="34" y="14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6" y="14"/>
                    </a:lnTo>
                    <a:lnTo>
                      <a:pt x="48" y="17"/>
                    </a:lnTo>
                    <a:lnTo>
                      <a:pt x="28" y="17"/>
                    </a:lnTo>
                    <a:close/>
                    <a:moveTo>
                      <a:pt x="63" y="11"/>
                    </a:move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8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11"/>
                    </a:lnTo>
                    <a:lnTo>
                      <a:pt x="63" y="11"/>
                    </a:lnTo>
                    <a:close/>
                  </a:path>
                </a:pathLst>
              </a:custGeom>
              <a:grpFill/>
              <a:ln w="127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kern="0" dirty="0" smtClean="0">
                  <a:solidFill>
                    <a:srgbClr val="003580"/>
                  </a:solidFill>
                </a:endParaRPr>
              </a:p>
            </p:txBody>
          </p:sp>
        </p:grpSp>
        <p:sp>
          <p:nvSpPr>
            <p:cNvPr id="108" name="PA"/>
            <p:cNvSpPr/>
            <p:nvPr/>
          </p:nvSpPr>
          <p:spPr>
            <a:xfrm>
              <a:off x="6635444" y="2688481"/>
              <a:ext cx="835700" cy="609120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69" name="OR"/>
            <p:cNvSpPr/>
            <p:nvPr/>
          </p:nvSpPr>
          <p:spPr>
            <a:xfrm>
              <a:off x="853222" y="2105845"/>
              <a:ext cx="1118191" cy="957818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1" name="OK"/>
            <p:cNvSpPr/>
            <p:nvPr/>
          </p:nvSpPr>
          <p:spPr>
            <a:xfrm>
              <a:off x="3651641" y="4137714"/>
              <a:ext cx="1288862" cy="628247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13" name="OH"/>
            <p:cNvSpPr/>
            <p:nvPr/>
          </p:nvSpPr>
          <p:spPr>
            <a:xfrm>
              <a:off x="6096947" y="2909176"/>
              <a:ext cx="606177" cy="681213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7" name="ND"/>
            <p:cNvSpPr/>
            <p:nvPr/>
          </p:nvSpPr>
          <p:spPr>
            <a:xfrm>
              <a:off x="3560420" y="2042578"/>
              <a:ext cx="928392" cy="553210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7" name="NC"/>
            <p:cNvSpPr/>
            <p:nvPr/>
          </p:nvSpPr>
          <p:spPr>
            <a:xfrm>
              <a:off x="6367667" y="3606574"/>
              <a:ext cx="1225595" cy="647373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grpSp>
          <p:nvGrpSpPr>
            <p:cNvPr id="111" name="NY"/>
            <p:cNvGrpSpPr/>
            <p:nvPr/>
          </p:nvGrpSpPr>
          <p:grpSpPr>
            <a:xfrm>
              <a:off x="6693905" y="2092073"/>
              <a:ext cx="1105684" cy="770228"/>
              <a:chOff x="6893719" y="1221581"/>
              <a:chExt cx="1193006" cy="831057"/>
            </a:xfrm>
            <a:solidFill>
              <a:srgbClr val="FFFFFF">
                <a:lumMod val="75000"/>
              </a:srgbClr>
            </a:solidFill>
          </p:grpSpPr>
          <p:sp>
            <p:nvSpPr>
              <p:cNvPr id="116" name="NY-2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117" name="NY-1"/>
              <p:cNvSpPr/>
              <p:nvPr/>
            </p:nvSpPr>
            <p:spPr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73" name="NM"/>
            <p:cNvSpPr/>
            <p:nvPr/>
          </p:nvSpPr>
          <p:spPr>
            <a:xfrm>
              <a:off x="2704121" y="4134771"/>
              <a:ext cx="950462" cy="1025499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4" name="NJ"/>
            <p:cNvSpPr/>
            <p:nvPr/>
          </p:nvSpPr>
          <p:spPr>
            <a:xfrm>
              <a:off x="7384337" y="2760574"/>
              <a:ext cx="203040" cy="423735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9" name="NH"/>
            <p:cNvSpPr/>
            <p:nvPr/>
          </p:nvSpPr>
          <p:spPr>
            <a:xfrm>
              <a:off x="7572664" y="1967542"/>
              <a:ext cx="229523" cy="475231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0" name="NV"/>
            <p:cNvSpPr/>
            <p:nvPr/>
          </p:nvSpPr>
          <p:spPr>
            <a:xfrm>
              <a:off x="1290198" y="2979799"/>
              <a:ext cx="907795" cy="1387439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9" name="NE"/>
            <p:cNvSpPr/>
            <p:nvPr/>
          </p:nvSpPr>
          <p:spPr>
            <a:xfrm>
              <a:off x="3520694" y="3104859"/>
              <a:ext cx="1203526" cy="534084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6" name="MT"/>
            <p:cNvSpPr/>
            <p:nvPr/>
          </p:nvSpPr>
          <p:spPr>
            <a:xfrm>
              <a:off x="2128841" y="1888092"/>
              <a:ext cx="1459533" cy="882782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4" name="MO"/>
            <p:cNvSpPr/>
            <p:nvPr/>
          </p:nvSpPr>
          <p:spPr>
            <a:xfrm>
              <a:off x="4669783" y="3471214"/>
              <a:ext cx="1010785" cy="769491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3" name="MS"/>
            <p:cNvSpPr/>
            <p:nvPr/>
          </p:nvSpPr>
          <p:spPr>
            <a:xfrm>
              <a:off x="5411320" y="4365766"/>
              <a:ext cx="489944" cy="898966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9" name="MN"/>
            <p:cNvSpPr/>
            <p:nvPr/>
          </p:nvSpPr>
          <p:spPr>
            <a:xfrm>
              <a:off x="4376602" y="2041314"/>
              <a:ext cx="924714" cy="979887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grpSp>
          <p:nvGrpSpPr>
            <p:cNvPr id="110" name="MI"/>
            <p:cNvGrpSpPr/>
            <p:nvPr/>
          </p:nvGrpSpPr>
          <p:grpSpPr>
            <a:xfrm>
              <a:off x="5268212" y="2193594"/>
              <a:ext cx="1090236" cy="937956"/>
              <a:chOff x="5355431" y="1331119"/>
              <a:chExt cx="1176338" cy="1012031"/>
            </a:xfrm>
            <a:solidFill>
              <a:srgbClr val="FFFFFF">
                <a:lumMod val="75000"/>
              </a:srgbClr>
            </a:solidFill>
          </p:grpSpPr>
          <p:sp>
            <p:nvSpPr>
              <p:cNvPr id="118" name="MI-2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119" name="MI-1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01" name="MA"/>
            <p:cNvSpPr/>
            <p:nvPr/>
          </p:nvSpPr>
          <p:spPr>
            <a:xfrm>
              <a:off x="7521169" y="2329483"/>
              <a:ext cx="484058" cy="269248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7" name="MD"/>
            <p:cNvSpPr/>
            <p:nvPr/>
          </p:nvSpPr>
          <p:spPr>
            <a:xfrm>
              <a:off x="6876738" y="3094560"/>
              <a:ext cx="640017" cy="307502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8" name="ME"/>
            <p:cNvSpPr/>
            <p:nvPr/>
          </p:nvSpPr>
          <p:spPr>
            <a:xfrm>
              <a:off x="7622688" y="1496725"/>
              <a:ext cx="510543" cy="793032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5" name="LA"/>
            <p:cNvSpPr/>
            <p:nvPr/>
          </p:nvSpPr>
          <p:spPr>
            <a:xfrm>
              <a:off x="5006711" y="4792444"/>
              <a:ext cx="818045" cy="719467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0" name="KY"/>
            <p:cNvSpPr/>
            <p:nvPr/>
          </p:nvSpPr>
          <p:spPr>
            <a:xfrm>
              <a:off x="5655556" y="3535951"/>
              <a:ext cx="956347" cy="567923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0" name="KS"/>
            <p:cNvSpPr/>
            <p:nvPr/>
          </p:nvSpPr>
          <p:spPr>
            <a:xfrm>
              <a:off x="3784058" y="3605102"/>
              <a:ext cx="1084350" cy="582636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66" name="IA"/>
            <p:cNvSpPr>
              <a:spLocks noChangeArrowheads="1"/>
            </p:cNvSpPr>
            <p:nvPr/>
          </p:nvSpPr>
          <p:spPr bwMode="auto">
            <a:xfrm rot="21163818">
              <a:off x="4528538" y="2966557"/>
              <a:ext cx="872482" cy="567923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kern="0" dirty="0">
                <a:solidFill>
                  <a:srgbClr val="003580"/>
                </a:solidFill>
                <a:ea typeface="ＭＳ Ｐゴシック" charset="-128"/>
              </a:endParaRPr>
            </a:p>
          </p:txBody>
        </p:sp>
        <p:sp>
          <p:nvSpPr>
            <p:cNvPr id="92" name="IN"/>
            <p:cNvSpPr/>
            <p:nvPr/>
          </p:nvSpPr>
          <p:spPr>
            <a:xfrm>
              <a:off x="5742363" y="3079847"/>
              <a:ext cx="460518" cy="772434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6" name="IL"/>
            <p:cNvSpPr/>
            <p:nvPr/>
          </p:nvSpPr>
          <p:spPr>
            <a:xfrm>
              <a:off x="5252419" y="3043064"/>
              <a:ext cx="570866" cy="979888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67" name="ID"/>
            <p:cNvSpPr/>
            <p:nvPr/>
          </p:nvSpPr>
          <p:spPr>
            <a:xfrm>
              <a:off x="1800741" y="1866022"/>
              <a:ext cx="848942" cy="1352128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rgbClr val="003580"/>
                </a:solidFill>
              </a:endParaRPr>
            </a:p>
          </p:txBody>
        </p:sp>
        <p:sp>
          <p:nvSpPr>
            <p:cNvPr id="58" name="HI"/>
            <p:cNvSpPr>
              <a:spLocks noEditPoints="1"/>
            </p:cNvSpPr>
            <p:nvPr/>
          </p:nvSpPr>
          <p:spPr bwMode="auto">
            <a:xfrm>
              <a:off x="826136" y="5181963"/>
              <a:ext cx="757368" cy="272011"/>
            </a:xfrm>
            <a:custGeom>
              <a:avLst/>
              <a:gdLst/>
              <a:ahLst/>
              <a:cxnLst>
                <a:cxn ang="0">
                  <a:pos x="535" y="223"/>
                </a:cxn>
                <a:cxn ang="0">
                  <a:pos x="531" y="234"/>
                </a:cxn>
                <a:cxn ang="0">
                  <a:pos x="507" y="227"/>
                </a:cxn>
                <a:cxn ang="0">
                  <a:pos x="495" y="197"/>
                </a:cxn>
                <a:cxn ang="0">
                  <a:pos x="464" y="164"/>
                </a:cxn>
                <a:cxn ang="0">
                  <a:pos x="475" y="130"/>
                </a:cxn>
                <a:cxn ang="0">
                  <a:pos x="464" y="104"/>
                </a:cxn>
                <a:cxn ang="0">
                  <a:pos x="531" y="112"/>
                </a:cxn>
                <a:cxn ang="0">
                  <a:pos x="551" y="119"/>
                </a:cxn>
                <a:cxn ang="0">
                  <a:pos x="555" y="130"/>
                </a:cxn>
                <a:cxn ang="0">
                  <a:pos x="590" y="145"/>
                </a:cxn>
                <a:cxn ang="0">
                  <a:pos x="578" y="167"/>
                </a:cxn>
                <a:cxn ang="0">
                  <a:pos x="539" y="208"/>
                </a:cxn>
                <a:cxn ang="0">
                  <a:pos x="535" y="223"/>
                </a:cxn>
                <a:cxn ang="0">
                  <a:pos x="400" y="89"/>
                </a:cxn>
                <a:cxn ang="0">
                  <a:pos x="388" y="71"/>
                </a:cxn>
                <a:cxn ang="0">
                  <a:pos x="380" y="71"/>
                </a:cxn>
                <a:cxn ang="0">
                  <a:pos x="368" y="71"/>
                </a:cxn>
                <a:cxn ang="0">
                  <a:pos x="361" y="60"/>
                </a:cxn>
                <a:cxn ang="0">
                  <a:pos x="364" y="48"/>
                </a:cxn>
                <a:cxn ang="0">
                  <a:pos x="384" y="56"/>
                </a:cxn>
                <a:cxn ang="0">
                  <a:pos x="400" y="45"/>
                </a:cxn>
                <a:cxn ang="0">
                  <a:pos x="432" y="56"/>
                </a:cxn>
                <a:cxn ang="0">
                  <a:pos x="432" y="71"/>
                </a:cxn>
                <a:cxn ang="0">
                  <a:pos x="400" y="89"/>
                </a:cxn>
                <a:cxn ang="0">
                  <a:pos x="329" y="71"/>
                </a:cxn>
                <a:cxn ang="0">
                  <a:pos x="341" y="67"/>
                </a:cxn>
                <a:cxn ang="0">
                  <a:pos x="353" y="78"/>
                </a:cxn>
                <a:cxn ang="0">
                  <a:pos x="345" y="89"/>
                </a:cxn>
                <a:cxn ang="0">
                  <a:pos x="329" y="71"/>
                </a:cxn>
                <a:cxn ang="0">
                  <a:pos x="349" y="37"/>
                </a:cxn>
                <a:cxn ang="0">
                  <a:pos x="341" y="52"/>
                </a:cxn>
                <a:cxn ang="0">
                  <a:pos x="325" y="52"/>
                </a:cxn>
                <a:cxn ang="0">
                  <a:pos x="297" y="60"/>
                </a:cxn>
                <a:cxn ang="0">
                  <a:pos x="297" y="45"/>
                </a:cxn>
                <a:cxn ang="0">
                  <a:pos x="321" y="45"/>
                </a:cxn>
                <a:cxn ang="0">
                  <a:pos x="333" y="41"/>
                </a:cxn>
                <a:cxn ang="0">
                  <a:pos x="349" y="37"/>
                </a:cxn>
                <a:cxn ang="0">
                  <a:pos x="258" y="48"/>
                </a:cxn>
                <a:cxn ang="0">
                  <a:pos x="258" y="56"/>
                </a:cxn>
                <a:cxn ang="0">
                  <a:pos x="254" y="52"/>
                </a:cxn>
                <a:cxn ang="0">
                  <a:pos x="218" y="63"/>
                </a:cxn>
                <a:cxn ang="0">
                  <a:pos x="190" y="37"/>
                </a:cxn>
                <a:cxn ang="0">
                  <a:pos x="206" y="34"/>
                </a:cxn>
                <a:cxn ang="0">
                  <a:pos x="214" y="15"/>
                </a:cxn>
                <a:cxn ang="0">
                  <a:pos x="258" y="48"/>
                </a:cxn>
                <a:cxn ang="0">
                  <a:pos x="4" y="67"/>
                </a:cxn>
                <a:cxn ang="0">
                  <a:pos x="0" y="56"/>
                </a:cxn>
                <a:cxn ang="0">
                  <a:pos x="4" y="37"/>
                </a:cxn>
                <a:cxn ang="0">
                  <a:pos x="16" y="52"/>
                </a:cxn>
                <a:cxn ang="0">
                  <a:pos x="4" y="67"/>
                </a:cxn>
                <a:cxn ang="0">
                  <a:pos x="55" y="4"/>
                </a:cxn>
                <a:cxn ang="0">
                  <a:pos x="55" y="0"/>
                </a:cxn>
                <a:cxn ang="0">
                  <a:pos x="75" y="8"/>
                </a:cxn>
                <a:cxn ang="0">
                  <a:pos x="79" y="26"/>
                </a:cxn>
                <a:cxn ang="0">
                  <a:pos x="71" y="37"/>
                </a:cxn>
                <a:cxn ang="0">
                  <a:pos x="36" y="30"/>
                </a:cxn>
                <a:cxn ang="0">
                  <a:pos x="40" y="19"/>
                </a:cxn>
                <a:cxn ang="0">
                  <a:pos x="55" y="4"/>
                </a:cxn>
              </a:cxnLst>
              <a:rect l="0" t="0" r="r" b="b"/>
              <a:pathLst>
                <a:path w="590" h="234">
                  <a:moveTo>
                    <a:pt x="535" y="223"/>
                  </a:moveTo>
                  <a:lnTo>
                    <a:pt x="531" y="234"/>
                  </a:lnTo>
                  <a:lnTo>
                    <a:pt x="507" y="227"/>
                  </a:lnTo>
                  <a:lnTo>
                    <a:pt x="495" y="197"/>
                  </a:lnTo>
                  <a:lnTo>
                    <a:pt x="464" y="164"/>
                  </a:lnTo>
                  <a:lnTo>
                    <a:pt x="475" y="130"/>
                  </a:lnTo>
                  <a:lnTo>
                    <a:pt x="464" y="104"/>
                  </a:lnTo>
                  <a:lnTo>
                    <a:pt x="531" y="112"/>
                  </a:lnTo>
                  <a:lnTo>
                    <a:pt x="551" y="119"/>
                  </a:lnTo>
                  <a:lnTo>
                    <a:pt x="555" y="130"/>
                  </a:lnTo>
                  <a:lnTo>
                    <a:pt x="590" y="145"/>
                  </a:lnTo>
                  <a:lnTo>
                    <a:pt x="578" y="167"/>
                  </a:lnTo>
                  <a:lnTo>
                    <a:pt x="539" y="208"/>
                  </a:lnTo>
                  <a:lnTo>
                    <a:pt x="535" y="223"/>
                  </a:lnTo>
                  <a:close/>
                  <a:moveTo>
                    <a:pt x="400" y="89"/>
                  </a:moveTo>
                  <a:lnTo>
                    <a:pt x="388" y="71"/>
                  </a:lnTo>
                  <a:lnTo>
                    <a:pt x="380" y="71"/>
                  </a:lnTo>
                  <a:lnTo>
                    <a:pt x="368" y="71"/>
                  </a:lnTo>
                  <a:lnTo>
                    <a:pt x="361" y="60"/>
                  </a:lnTo>
                  <a:lnTo>
                    <a:pt x="364" y="48"/>
                  </a:lnTo>
                  <a:lnTo>
                    <a:pt x="384" y="56"/>
                  </a:lnTo>
                  <a:lnTo>
                    <a:pt x="400" y="45"/>
                  </a:lnTo>
                  <a:lnTo>
                    <a:pt x="432" y="56"/>
                  </a:lnTo>
                  <a:lnTo>
                    <a:pt x="432" y="71"/>
                  </a:lnTo>
                  <a:lnTo>
                    <a:pt x="400" y="89"/>
                  </a:lnTo>
                  <a:close/>
                  <a:moveTo>
                    <a:pt x="329" y="71"/>
                  </a:moveTo>
                  <a:lnTo>
                    <a:pt x="341" y="67"/>
                  </a:lnTo>
                  <a:lnTo>
                    <a:pt x="353" y="78"/>
                  </a:lnTo>
                  <a:lnTo>
                    <a:pt x="345" y="89"/>
                  </a:lnTo>
                  <a:lnTo>
                    <a:pt x="329" y="71"/>
                  </a:lnTo>
                  <a:close/>
                  <a:moveTo>
                    <a:pt x="349" y="37"/>
                  </a:moveTo>
                  <a:lnTo>
                    <a:pt x="341" y="52"/>
                  </a:lnTo>
                  <a:lnTo>
                    <a:pt x="325" y="52"/>
                  </a:lnTo>
                  <a:lnTo>
                    <a:pt x="297" y="60"/>
                  </a:lnTo>
                  <a:lnTo>
                    <a:pt x="297" y="45"/>
                  </a:lnTo>
                  <a:lnTo>
                    <a:pt x="321" y="45"/>
                  </a:lnTo>
                  <a:lnTo>
                    <a:pt x="333" y="41"/>
                  </a:lnTo>
                  <a:lnTo>
                    <a:pt x="349" y="37"/>
                  </a:lnTo>
                  <a:close/>
                  <a:moveTo>
                    <a:pt x="258" y="48"/>
                  </a:moveTo>
                  <a:lnTo>
                    <a:pt x="258" y="56"/>
                  </a:lnTo>
                  <a:lnTo>
                    <a:pt x="254" y="52"/>
                  </a:lnTo>
                  <a:lnTo>
                    <a:pt x="218" y="63"/>
                  </a:lnTo>
                  <a:lnTo>
                    <a:pt x="190" y="37"/>
                  </a:lnTo>
                  <a:lnTo>
                    <a:pt x="206" y="34"/>
                  </a:lnTo>
                  <a:lnTo>
                    <a:pt x="214" y="15"/>
                  </a:lnTo>
                  <a:lnTo>
                    <a:pt x="258" y="48"/>
                  </a:lnTo>
                  <a:close/>
                  <a:moveTo>
                    <a:pt x="4" y="67"/>
                  </a:moveTo>
                  <a:lnTo>
                    <a:pt x="0" y="56"/>
                  </a:lnTo>
                  <a:lnTo>
                    <a:pt x="4" y="37"/>
                  </a:lnTo>
                  <a:lnTo>
                    <a:pt x="16" y="52"/>
                  </a:lnTo>
                  <a:lnTo>
                    <a:pt x="4" y="67"/>
                  </a:lnTo>
                  <a:close/>
                  <a:moveTo>
                    <a:pt x="55" y="4"/>
                  </a:moveTo>
                  <a:lnTo>
                    <a:pt x="55" y="0"/>
                  </a:lnTo>
                  <a:lnTo>
                    <a:pt x="75" y="8"/>
                  </a:lnTo>
                  <a:lnTo>
                    <a:pt x="79" y="26"/>
                  </a:lnTo>
                  <a:lnTo>
                    <a:pt x="71" y="37"/>
                  </a:lnTo>
                  <a:lnTo>
                    <a:pt x="36" y="30"/>
                  </a:lnTo>
                  <a:lnTo>
                    <a:pt x="40" y="19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kern="0" dirty="0" smtClean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8" name="GA"/>
            <p:cNvSpPr/>
            <p:nvPr/>
          </p:nvSpPr>
          <p:spPr>
            <a:xfrm>
              <a:off x="6205824" y="4215694"/>
              <a:ext cx="766549" cy="807745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6" name="FL"/>
            <p:cNvSpPr/>
            <p:nvPr/>
          </p:nvSpPr>
          <p:spPr>
            <a:xfrm>
              <a:off x="6008669" y="4911620"/>
              <a:ext cx="1278562" cy="994601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5" name="DE"/>
            <p:cNvSpPr/>
            <p:nvPr/>
          </p:nvSpPr>
          <p:spPr>
            <a:xfrm>
              <a:off x="7374038" y="3079847"/>
              <a:ext cx="142716" cy="232466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103" name="CT"/>
            <p:cNvSpPr/>
            <p:nvPr/>
          </p:nvSpPr>
          <p:spPr>
            <a:xfrm>
              <a:off x="7543238" y="2511924"/>
              <a:ext cx="254536" cy="223638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4" name="CO"/>
            <p:cNvSpPr/>
            <p:nvPr/>
          </p:nvSpPr>
          <p:spPr>
            <a:xfrm>
              <a:off x="2783572" y="3409419"/>
              <a:ext cx="1016670" cy="778319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94" name="CA"/>
            <p:cNvSpPr/>
            <p:nvPr/>
          </p:nvSpPr>
          <p:spPr>
            <a:xfrm>
              <a:off x="762001" y="2817955"/>
              <a:ext cx="1235895" cy="1968604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2" name="AR"/>
            <p:cNvSpPr/>
            <p:nvPr/>
          </p:nvSpPr>
          <p:spPr>
            <a:xfrm>
              <a:off x="4894892" y="4165669"/>
              <a:ext cx="695927" cy="687098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72" name="AZ"/>
            <p:cNvSpPr/>
            <p:nvPr/>
          </p:nvSpPr>
          <p:spPr>
            <a:xfrm>
              <a:off x="1868421" y="4033252"/>
              <a:ext cx="919564" cy="1113776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59" name="AK"/>
            <p:cNvSpPr>
              <a:spLocks noChangeAspect="1" noEditPoints="1"/>
            </p:cNvSpPr>
            <p:nvPr/>
          </p:nvSpPr>
          <p:spPr bwMode="auto">
            <a:xfrm>
              <a:off x="775954" y="5240583"/>
              <a:ext cx="2349719" cy="1097280"/>
            </a:xfrm>
            <a:custGeom>
              <a:avLst/>
              <a:gdLst/>
              <a:ahLst/>
              <a:cxnLst>
                <a:cxn ang="0">
                  <a:pos x="662" y="185"/>
                </a:cxn>
                <a:cxn ang="0">
                  <a:pos x="665" y="353"/>
                </a:cxn>
                <a:cxn ang="0">
                  <a:pos x="4" y="249"/>
                </a:cxn>
                <a:cxn ang="0">
                  <a:pos x="1145" y="512"/>
                </a:cxn>
                <a:cxn ang="0">
                  <a:pos x="994" y="583"/>
                </a:cxn>
                <a:cxn ang="0">
                  <a:pos x="1478" y="683"/>
                </a:cxn>
                <a:cxn ang="0">
                  <a:pos x="1434" y="631"/>
                </a:cxn>
                <a:cxn ang="0">
                  <a:pos x="1442" y="668"/>
                </a:cxn>
                <a:cxn ang="0">
                  <a:pos x="978" y="609"/>
                </a:cxn>
                <a:cxn ang="0">
                  <a:pos x="915" y="616"/>
                </a:cxn>
                <a:cxn ang="0">
                  <a:pos x="955" y="583"/>
                </a:cxn>
                <a:cxn ang="0">
                  <a:pos x="1442" y="672"/>
                </a:cxn>
                <a:cxn ang="0">
                  <a:pos x="1517" y="687"/>
                </a:cxn>
                <a:cxn ang="0">
                  <a:pos x="1486" y="728"/>
                </a:cxn>
                <a:cxn ang="0">
                  <a:pos x="170" y="490"/>
                </a:cxn>
                <a:cxn ang="0">
                  <a:pos x="1529" y="761"/>
                </a:cxn>
                <a:cxn ang="0">
                  <a:pos x="190" y="501"/>
                </a:cxn>
                <a:cxn ang="0">
                  <a:pos x="598" y="594"/>
                </a:cxn>
                <a:cxn ang="0">
                  <a:pos x="1585" y="765"/>
                </a:cxn>
                <a:cxn ang="0">
                  <a:pos x="717" y="627"/>
                </a:cxn>
                <a:cxn ang="0">
                  <a:pos x="745" y="635"/>
                </a:cxn>
                <a:cxn ang="0">
                  <a:pos x="265" y="538"/>
                </a:cxn>
                <a:cxn ang="0">
                  <a:pos x="511" y="609"/>
                </a:cxn>
                <a:cxn ang="0">
                  <a:pos x="471" y="594"/>
                </a:cxn>
                <a:cxn ang="0">
                  <a:pos x="998" y="486"/>
                </a:cxn>
                <a:cxn ang="0">
                  <a:pos x="943" y="568"/>
                </a:cxn>
                <a:cxn ang="0">
                  <a:pos x="808" y="594"/>
                </a:cxn>
                <a:cxn ang="0">
                  <a:pos x="749" y="624"/>
                </a:cxn>
                <a:cxn ang="0">
                  <a:pos x="662" y="613"/>
                </a:cxn>
                <a:cxn ang="0">
                  <a:pos x="685" y="587"/>
                </a:cxn>
                <a:cxn ang="0">
                  <a:pos x="808" y="572"/>
                </a:cxn>
                <a:cxn ang="0">
                  <a:pos x="844" y="494"/>
                </a:cxn>
                <a:cxn ang="0">
                  <a:pos x="768" y="464"/>
                </a:cxn>
                <a:cxn ang="0">
                  <a:pos x="749" y="416"/>
                </a:cxn>
                <a:cxn ang="0">
                  <a:pos x="737" y="353"/>
                </a:cxn>
                <a:cxn ang="0">
                  <a:pos x="780" y="289"/>
                </a:cxn>
                <a:cxn ang="0">
                  <a:pos x="887" y="263"/>
                </a:cxn>
                <a:cxn ang="0">
                  <a:pos x="844" y="226"/>
                </a:cxn>
                <a:cxn ang="0">
                  <a:pos x="788" y="141"/>
                </a:cxn>
                <a:cxn ang="0">
                  <a:pos x="915" y="171"/>
                </a:cxn>
                <a:cxn ang="0">
                  <a:pos x="931" y="148"/>
                </a:cxn>
                <a:cxn ang="0">
                  <a:pos x="1026" y="11"/>
                </a:cxn>
                <a:cxn ang="0">
                  <a:pos x="1089" y="26"/>
                </a:cxn>
                <a:cxn ang="0">
                  <a:pos x="1184" y="63"/>
                </a:cxn>
                <a:cxn ang="0">
                  <a:pos x="1295" y="535"/>
                </a:cxn>
                <a:cxn ang="0">
                  <a:pos x="1390" y="605"/>
                </a:cxn>
                <a:cxn ang="0">
                  <a:pos x="1553" y="698"/>
                </a:cxn>
                <a:cxn ang="0">
                  <a:pos x="1553" y="746"/>
                </a:cxn>
                <a:cxn ang="0">
                  <a:pos x="1541" y="694"/>
                </a:cxn>
                <a:cxn ang="0">
                  <a:pos x="1486" y="635"/>
                </a:cxn>
                <a:cxn ang="0">
                  <a:pos x="1454" y="631"/>
                </a:cxn>
                <a:cxn ang="0">
                  <a:pos x="1430" y="627"/>
                </a:cxn>
                <a:cxn ang="0">
                  <a:pos x="1287" y="557"/>
                </a:cxn>
                <a:cxn ang="0">
                  <a:pos x="1200" y="516"/>
                </a:cxn>
                <a:cxn ang="0">
                  <a:pos x="1145" y="486"/>
                </a:cxn>
                <a:cxn ang="0">
                  <a:pos x="1117" y="497"/>
                </a:cxn>
                <a:cxn ang="0">
                  <a:pos x="1074" y="523"/>
                </a:cxn>
                <a:cxn ang="0">
                  <a:pos x="1022" y="516"/>
                </a:cxn>
                <a:cxn ang="0">
                  <a:pos x="1089" y="427"/>
                </a:cxn>
              </a:cxnLst>
              <a:rect l="0" t="0" r="r" b="b"/>
              <a:pathLst>
                <a:path w="1616" h="783">
                  <a:moveTo>
                    <a:pt x="669" y="171"/>
                  </a:moveTo>
                  <a:lnTo>
                    <a:pt x="677" y="185"/>
                  </a:lnTo>
                  <a:lnTo>
                    <a:pt x="693" y="185"/>
                  </a:lnTo>
                  <a:lnTo>
                    <a:pt x="713" y="226"/>
                  </a:lnTo>
                  <a:lnTo>
                    <a:pt x="685" y="223"/>
                  </a:lnTo>
                  <a:lnTo>
                    <a:pt x="681" y="197"/>
                  </a:lnTo>
                  <a:lnTo>
                    <a:pt x="662" y="185"/>
                  </a:lnTo>
                  <a:lnTo>
                    <a:pt x="669" y="171"/>
                  </a:lnTo>
                  <a:close/>
                  <a:moveTo>
                    <a:pt x="733" y="360"/>
                  </a:moveTo>
                  <a:lnTo>
                    <a:pt x="741" y="371"/>
                  </a:lnTo>
                  <a:lnTo>
                    <a:pt x="721" y="382"/>
                  </a:lnTo>
                  <a:lnTo>
                    <a:pt x="717" y="360"/>
                  </a:lnTo>
                  <a:lnTo>
                    <a:pt x="733" y="360"/>
                  </a:lnTo>
                  <a:close/>
                  <a:moveTo>
                    <a:pt x="665" y="353"/>
                  </a:moveTo>
                  <a:lnTo>
                    <a:pt x="677" y="360"/>
                  </a:lnTo>
                  <a:lnTo>
                    <a:pt x="697" y="360"/>
                  </a:lnTo>
                  <a:lnTo>
                    <a:pt x="693" y="382"/>
                  </a:lnTo>
                  <a:lnTo>
                    <a:pt x="677" y="382"/>
                  </a:lnTo>
                  <a:lnTo>
                    <a:pt x="662" y="353"/>
                  </a:lnTo>
                  <a:lnTo>
                    <a:pt x="665" y="353"/>
                  </a:lnTo>
                  <a:close/>
                  <a:moveTo>
                    <a:pt x="4" y="249"/>
                  </a:moveTo>
                  <a:lnTo>
                    <a:pt x="20" y="256"/>
                  </a:lnTo>
                  <a:lnTo>
                    <a:pt x="16" y="271"/>
                  </a:lnTo>
                  <a:lnTo>
                    <a:pt x="4" y="249"/>
                  </a:lnTo>
                  <a:close/>
                  <a:moveTo>
                    <a:pt x="1145" y="512"/>
                  </a:moveTo>
                  <a:lnTo>
                    <a:pt x="1133" y="535"/>
                  </a:lnTo>
                  <a:lnTo>
                    <a:pt x="1121" y="535"/>
                  </a:lnTo>
                  <a:lnTo>
                    <a:pt x="1145" y="512"/>
                  </a:lnTo>
                  <a:close/>
                  <a:moveTo>
                    <a:pt x="0" y="282"/>
                  </a:moveTo>
                  <a:lnTo>
                    <a:pt x="12" y="286"/>
                  </a:lnTo>
                  <a:lnTo>
                    <a:pt x="8" y="289"/>
                  </a:lnTo>
                  <a:lnTo>
                    <a:pt x="0" y="282"/>
                  </a:lnTo>
                  <a:close/>
                  <a:moveTo>
                    <a:pt x="978" y="564"/>
                  </a:moveTo>
                  <a:lnTo>
                    <a:pt x="998" y="575"/>
                  </a:lnTo>
                  <a:lnTo>
                    <a:pt x="994" y="583"/>
                  </a:lnTo>
                  <a:lnTo>
                    <a:pt x="959" y="579"/>
                  </a:lnTo>
                  <a:lnTo>
                    <a:pt x="978" y="564"/>
                  </a:lnTo>
                  <a:close/>
                  <a:moveTo>
                    <a:pt x="1462" y="627"/>
                  </a:moveTo>
                  <a:lnTo>
                    <a:pt x="1490" y="650"/>
                  </a:lnTo>
                  <a:lnTo>
                    <a:pt x="1478" y="642"/>
                  </a:lnTo>
                  <a:lnTo>
                    <a:pt x="1493" y="668"/>
                  </a:lnTo>
                  <a:lnTo>
                    <a:pt x="1478" y="683"/>
                  </a:lnTo>
                  <a:lnTo>
                    <a:pt x="1462" y="627"/>
                  </a:lnTo>
                  <a:close/>
                  <a:moveTo>
                    <a:pt x="75" y="382"/>
                  </a:moveTo>
                  <a:lnTo>
                    <a:pt x="83" y="382"/>
                  </a:lnTo>
                  <a:lnTo>
                    <a:pt x="75" y="390"/>
                  </a:lnTo>
                  <a:lnTo>
                    <a:pt x="63" y="379"/>
                  </a:lnTo>
                  <a:lnTo>
                    <a:pt x="75" y="382"/>
                  </a:lnTo>
                  <a:close/>
                  <a:moveTo>
                    <a:pt x="1434" y="631"/>
                  </a:moveTo>
                  <a:lnTo>
                    <a:pt x="1458" y="642"/>
                  </a:lnTo>
                  <a:lnTo>
                    <a:pt x="1458" y="650"/>
                  </a:lnTo>
                  <a:lnTo>
                    <a:pt x="1438" y="646"/>
                  </a:lnTo>
                  <a:lnTo>
                    <a:pt x="1458" y="653"/>
                  </a:lnTo>
                  <a:lnTo>
                    <a:pt x="1462" y="665"/>
                  </a:lnTo>
                  <a:lnTo>
                    <a:pt x="1438" y="653"/>
                  </a:lnTo>
                  <a:lnTo>
                    <a:pt x="1442" y="668"/>
                  </a:lnTo>
                  <a:lnTo>
                    <a:pt x="1434" y="668"/>
                  </a:lnTo>
                  <a:lnTo>
                    <a:pt x="1422" y="639"/>
                  </a:lnTo>
                  <a:lnTo>
                    <a:pt x="1434" y="631"/>
                  </a:lnTo>
                  <a:close/>
                  <a:moveTo>
                    <a:pt x="963" y="583"/>
                  </a:moveTo>
                  <a:lnTo>
                    <a:pt x="967" y="590"/>
                  </a:lnTo>
                  <a:lnTo>
                    <a:pt x="978" y="590"/>
                  </a:lnTo>
                  <a:lnTo>
                    <a:pt x="978" y="609"/>
                  </a:lnTo>
                  <a:lnTo>
                    <a:pt x="963" y="601"/>
                  </a:lnTo>
                  <a:lnTo>
                    <a:pt x="967" y="616"/>
                  </a:lnTo>
                  <a:lnTo>
                    <a:pt x="951" y="613"/>
                  </a:lnTo>
                  <a:lnTo>
                    <a:pt x="931" y="627"/>
                  </a:lnTo>
                  <a:lnTo>
                    <a:pt x="919" y="627"/>
                  </a:lnTo>
                  <a:lnTo>
                    <a:pt x="927" y="616"/>
                  </a:lnTo>
                  <a:lnTo>
                    <a:pt x="915" y="616"/>
                  </a:lnTo>
                  <a:lnTo>
                    <a:pt x="911" y="598"/>
                  </a:lnTo>
                  <a:lnTo>
                    <a:pt x="927" y="590"/>
                  </a:lnTo>
                  <a:lnTo>
                    <a:pt x="939" y="598"/>
                  </a:lnTo>
                  <a:lnTo>
                    <a:pt x="943" y="583"/>
                  </a:lnTo>
                  <a:lnTo>
                    <a:pt x="947" y="590"/>
                  </a:lnTo>
                  <a:lnTo>
                    <a:pt x="955" y="590"/>
                  </a:lnTo>
                  <a:lnTo>
                    <a:pt x="955" y="583"/>
                  </a:lnTo>
                  <a:lnTo>
                    <a:pt x="963" y="583"/>
                  </a:lnTo>
                  <a:close/>
                  <a:moveTo>
                    <a:pt x="1446" y="665"/>
                  </a:moveTo>
                  <a:lnTo>
                    <a:pt x="1470" y="690"/>
                  </a:lnTo>
                  <a:lnTo>
                    <a:pt x="1470" y="720"/>
                  </a:lnTo>
                  <a:lnTo>
                    <a:pt x="1454" y="694"/>
                  </a:lnTo>
                  <a:lnTo>
                    <a:pt x="1454" y="683"/>
                  </a:lnTo>
                  <a:lnTo>
                    <a:pt x="1442" y="672"/>
                  </a:lnTo>
                  <a:lnTo>
                    <a:pt x="1446" y="665"/>
                  </a:lnTo>
                  <a:close/>
                  <a:moveTo>
                    <a:pt x="1438" y="676"/>
                  </a:moveTo>
                  <a:lnTo>
                    <a:pt x="1442" y="679"/>
                  </a:lnTo>
                  <a:lnTo>
                    <a:pt x="1434" y="687"/>
                  </a:lnTo>
                  <a:lnTo>
                    <a:pt x="1438" y="676"/>
                  </a:lnTo>
                  <a:close/>
                  <a:moveTo>
                    <a:pt x="1493" y="679"/>
                  </a:moveTo>
                  <a:lnTo>
                    <a:pt x="1517" y="687"/>
                  </a:lnTo>
                  <a:lnTo>
                    <a:pt x="1529" y="698"/>
                  </a:lnTo>
                  <a:lnTo>
                    <a:pt x="1525" y="705"/>
                  </a:lnTo>
                  <a:lnTo>
                    <a:pt x="1513" y="694"/>
                  </a:lnTo>
                  <a:lnTo>
                    <a:pt x="1517" y="705"/>
                  </a:lnTo>
                  <a:lnTo>
                    <a:pt x="1509" y="709"/>
                  </a:lnTo>
                  <a:lnTo>
                    <a:pt x="1501" y="694"/>
                  </a:lnTo>
                  <a:lnTo>
                    <a:pt x="1486" y="728"/>
                  </a:lnTo>
                  <a:lnTo>
                    <a:pt x="1490" y="705"/>
                  </a:lnTo>
                  <a:lnTo>
                    <a:pt x="1482" y="694"/>
                  </a:lnTo>
                  <a:lnTo>
                    <a:pt x="1497" y="690"/>
                  </a:lnTo>
                  <a:lnTo>
                    <a:pt x="1493" y="679"/>
                  </a:lnTo>
                  <a:close/>
                  <a:moveTo>
                    <a:pt x="162" y="475"/>
                  </a:moveTo>
                  <a:lnTo>
                    <a:pt x="174" y="483"/>
                  </a:lnTo>
                  <a:lnTo>
                    <a:pt x="170" y="490"/>
                  </a:lnTo>
                  <a:lnTo>
                    <a:pt x="162" y="486"/>
                  </a:lnTo>
                  <a:lnTo>
                    <a:pt x="162" y="475"/>
                  </a:lnTo>
                  <a:close/>
                  <a:moveTo>
                    <a:pt x="1501" y="716"/>
                  </a:moveTo>
                  <a:lnTo>
                    <a:pt x="1521" y="716"/>
                  </a:lnTo>
                  <a:lnTo>
                    <a:pt x="1537" y="735"/>
                  </a:lnTo>
                  <a:lnTo>
                    <a:pt x="1557" y="783"/>
                  </a:lnTo>
                  <a:lnTo>
                    <a:pt x="1529" y="761"/>
                  </a:lnTo>
                  <a:lnTo>
                    <a:pt x="1517" y="757"/>
                  </a:lnTo>
                  <a:lnTo>
                    <a:pt x="1513" y="731"/>
                  </a:lnTo>
                  <a:lnTo>
                    <a:pt x="1505" y="728"/>
                  </a:lnTo>
                  <a:lnTo>
                    <a:pt x="1513" y="720"/>
                  </a:lnTo>
                  <a:lnTo>
                    <a:pt x="1501" y="716"/>
                  </a:lnTo>
                  <a:close/>
                  <a:moveTo>
                    <a:pt x="194" y="494"/>
                  </a:moveTo>
                  <a:lnTo>
                    <a:pt x="190" y="501"/>
                  </a:lnTo>
                  <a:lnTo>
                    <a:pt x="170" y="494"/>
                  </a:lnTo>
                  <a:lnTo>
                    <a:pt x="194" y="494"/>
                  </a:lnTo>
                  <a:close/>
                  <a:moveTo>
                    <a:pt x="622" y="594"/>
                  </a:moveTo>
                  <a:lnTo>
                    <a:pt x="634" y="616"/>
                  </a:lnTo>
                  <a:lnTo>
                    <a:pt x="586" y="609"/>
                  </a:lnTo>
                  <a:lnTo>
                    <a:pt x="586" y="598"/>
                  </a:lnTo>
                  <a:lnTo>
                    <a:pt x="598" y="594"/>
                  </a:lnTo>
                  <a:lnTo>
                    <a:pt x="622" y="594"/>
                  </a:lnTo>
                  <a:close/>
                  <a:moveTo>
                    <a:pt x="202" y="505"/>
                  </a:moveTo>
                  <a:lnTo>
                    <a:pt x="202" y="512"/>
                  </a:lnTo>
                  <a:lnTo>
                    <a:pt x="186" y="509"/>
                  </a:lnTo>
                  <a:lnTo>
                    <a:pt x="202" y="505"/>
                  </a:lnTo>
                  <a:close/>
                  <a:moveTo>
                    <a:pt x="1577" y="735"/>
                  </a:moveTo>
                  <a:lnTo>
                    <a:pt x="1585" y="765"/>
                  </a:lnTo>
                  <a:lnTo>
                    <a:pt x="1577" y="750"/>
                  </a:lnTo>
                  <a:lnTo>
                    <a:pt x="1569" y="757"/>
                  </a:lnTo>
                  <a:lnTo>
                    <a:pt x="1565" y="754"/>
                  </a:lnTo>
                  <a:lnTo>
                    <a:pt x="1569" y="735"/>
                  </a:lnTo>
                  <a:lnTo>
                    <a:pt x="1577" y="735"/>
                  </a:lnTo>
                  <a:close/>
                  <a:moveTo>
                    <a:pt x="713" y="620"/>
                  </a:moveTo>
                  <a:lnTo>
                    <a:pt x="717" y="627"/>
                  </a:lnTo>
                  <a:lnTo>
                    <a:pt x="709" y="627"/>
                  </a:lnTo>
                  <a:lnTo>
                    <a:pt x="713" y="620"/>
                  </a:lnTo>
                  <a:close/>
                  <a:moveTo>
                    <a:pt x="737" y="631"/>
                  </a:moveTo>
                  <a:lnTo>
                    <a:pt x="733" y="639"/>
                  </a:lnTo>
                  <a:lnTo>
                    <a:pt x="717" y="642"/>
                  </a:lnTo>
                  <a:lnTo>
                    <a:pt x="737" y="631"/>
                  </a:lnTo>
                  <a:close/>
                  <a:moveTo>
                    <a:pt x="745" y="635"/>
                  </a:moveTo>
                  <a:lnTo>
                    <a:pt x="745" y="646"/>
                  </a:lnTo>
                  <a:lnTo>
                    <a:pt x="733" y="642"/>
                  </a:lnTo>
                  <a:lnTo>
                    <a:pt x="745" y="635"/>
                  </a:lnTo>
                  <a:close/>
                  <a:moveTo>
                    <a:pt x="281" y="538"/>
                  </a:moveTo>
                  <a:lnTo>
                    <a:pt x="273" y="546"/>
                  </a:lnTo>
                  <a:lnTo>
                    <a:pt x="238" y="531"/>
                  </a:lnTo>
                  <a:lnTo>
                    <a:pt x="265" y="538"/>
                  </a:lnTo>
                  <a:lnTo>
                    <a:pt x="281" y="538"/>
                  </a:lnTo>
                  <a:close/>
                  <a:moveTo>
                    <a:pt x="515" y="598"/>
                  </a:moveTo>
                  <a:lnTo>
                    <a:pt x="519" y="605"/>
                  </a:lnTo>
                  <a:lnTo>
                    <a:pt x="535" y="605"/>
                  </a:lnTo>
                  <a:lnTo>
                    <a:pt x="527" y="616"/>
                  </a:lnTo>
                  <a:lnTo>
                    <a:pt x="471" y="609"/>
                  </a:lnTo>
                  <a:lnTo>
                    <a:pt x="511" y="609"/>
                  </a:lnTo>
                  <a:lnTo>
                    <a:pt x="503" y="598"/>
                  </a:lnTo>
                  <a:lnTo>
                    <a:pt x="515" y="598"/>
                  </a:lnTo>
                  <a:close/>
                  <a:moveTo>
                    <a:pt x="471" y="594"/>
                  </a:moveTo>
                  <a:lnTo>
                    <a:pt x="475" y="601"/>
                  </a:lnTo>
                  <a:lnTo>
                    <a:pt x="467" y="605"/>
                  </a:lnTo>
                  <a:lnTo>
                    <a:pt x="432" y="605"/>
                  </a:lnTo>
                  <a:lnTo>
                    <a:pt x="471" y="594"/>
                  </a:lnTo>
                  <a:close/>
                  <a:moveTo>
                    <a:pt x="1089" y="427"/>
                  </a:moveTo>
                  <a:lnTo>
                    <a:pt x="1077" y="442"/>
                  </a:lnTo>
                  <a:lnTo>
                    <a:pt x="1070" y="434"/>
                  </a:lnTo>
                  <a:lnTo>
                    <a:pt x="1066" y="460"/>
                  </a:lnTo>
                  <a:lnTo>
                    <a:pt x="1018" y="483"/>
                  </a:lnTo>
                  <a:lnTo>
                    <a:pt x="1018" y="490"/>
                  </a:lnTo>
                  <a:lnTo>
                    <a:pt x="998" y="486"/>
                  </a:lnTo>
                  <a:lnTo>
                    <a:pt x="1006" y="501"/>
                  </a:lnTo>
                  <a:lnTo>
                    <a:pt x="959" y="516"/>
                  </a:lnTo>
                  <a:lnTo>
                    <a:pt x="955" y="535"/>
                  </a:lnTo>
                  <a:lnTo>
                    <a:pt x="963" y="531"/>
                  </a:lnTo>
                  <a:lnTo>
                    <a:pt x="974" y="546"/>
                  </a:lnTo>
                  <a:lnTo>
                    <a:pt x="943" y="553"/>
                  </a:lnTo>
                  <a:lnTo>
                    <a:pt x="943" y="568"/>
                  </a:lnTo>
                  <a:lnTo>
                    <a:pt x="915" y="564"/>
                  </a:lnTo>
                  <a:lnTo>
                    <a:pt x="903" y="575"/>
                  </a:lnTo>
                  <a:lnTo>
                    <a:pt x="868" y="583"/>
                  </a:lnTo>
                  <a:lnTo>
                    <a:pt x="856" y="598"/>
                  </a:lnTo>
                  <a:lnTo>
                    <a:pt x="832" y="594"/>
                  </a:lnTo>
                  <a:lnTo>
                    <a:pt x="824" y="601"/>
                  </a:lnTo>
                  <a:lnTo>
                    <a:pt x="808" y="594"/>
                  </a:lnTo>
                  <a:lnTo>
                    <a:pt x="816" y="601"/>
                  </a:lnTo>
                  <a:lnTo>
                    <a:pt x="784" y="601"/>
                  </a:lnTo>
                  <a:lnTo>
                    <a:pt x="800" y="605"/>
                  </a:lnTo>
                  <a:lnTo>
                    <a:pt x="792" y="616"/>
                  </a:lnTo>
                  <a:lnTo>
                    <a:pt x="784" y="609"/>
                  </a:lnTo>
                  <a:lnTo>
                    <a:pt x="757" y="613"/>
                  </a:lnTo>
                  <a:lnTo>
                    <a:pt x="749" y="624"/>
                  </a:lnTo>
                  <a:lnTo>
                    <a:pt x="749" y="613"/>
                  </a:lnTo>
                  <a:lnTo>
                    <a:pt x="697" y="613"/>
                  </a:lnTo>
                  <a:lnTo>
                    <a:pt x="693" y="605"/>
                  </a:lnTo>
                  <a:lnTo>
                    <a:pt x="701" y="601"/>
                  </a:lnTo>
                  <a:lnTo>
                    <a:pt x="693" y="601"/>
                  </a:lnTo>
                  <a:lnTo>
                    <a:pt x="673" y="613"/>
                  </a:lnTo>
                  <a:lnTo>
                    <a:pt x="662" y="613"/>
                  </a:lnTo>
                  <a:lnTo>
                    <a:pt x="662" y="601"/>
                  </a:lnTo>
                  <a:lnTo>
                    <a:pt x="658" y="613"/>
                  </a:lnTo>
                  <a:lnTo>
                    <a:pt x="642" y="601"/>
                  </a:lnTo>
                  <a:lnTo>
                    <a:pt x="634" y="609"/>
                  </a:lnTo>
                  <a:lnTo>
                    <a:pt x="634" y="598"/>
                  </a:lnTo>
                  <a:lnTo>
                    <a:pt x="662" y="598"/>
                  </a:lnTo>
                  <a:lnTo>
                    <a:pt x="685" y="587"/>
                  </a:lnTo>
                  <a:lnTo>
                    <a:pt x="721" y="594"/>
                  </a:lnTo>
                  <a:lnTo>
                    <a:pt x="721" y="605"/>
                  </a:lnTo>
                  <a:lnTo>
                    <a:pt x="733" y="609"/>
                  </a:lnTo>
                  <a:lnTo>
                    <a:pt x="733" y="590"/>
                  </a:lnTo>
                  <a:lnTo>
                    <a:pt x="745" y="587"/>
                  </a:lnTo>
                  <a:lnTo>
                    <a:pt x="800" y="583"/>
                  </a:lnTo>
                  <a:lnTo>
                    <a:pt x="808" y="572"/>
                  </a:lnTo>
                  <a:lnTo>
                    <a:pt x="836" y="564"/>
                  </a:lnTo>
                  <a:lnTo>
                    <a:pt x="856" y="527"/>
                  </a:lnTo>
                  <a:lnTo>
                    <a:pt x="883" y="512"/>
                  </a:lnTo>
                  <a:lnTo>
                    <a:pt x="844" y="516"/>
                  </a:lnTo>
                  <a:lnTo>
                    <a:pt x="840" y="505"/>
                  </a:lnTo>
                  <a:lnTo>
                    <a:pt x="848" y="497"/>
                  </a:lnTo>
                  <a:lnTo>
                    <a:pt x="844" y="494"/>
                  </a:lnTo>
                  <a:lnTo>
                    <a:pt x="824" y="516"/>
                  </a:lnTo>
                  <a:lnTo>
                    <a:pt x="816" y="490"/>
                  </a:lnTo>
                  <a:lnTo>
                    <a:pt x="804" y="494"/>
                  </a:lnTo>
                  <a:lnTo>
                    <a:pt x="800" y="479"/>
                  </a:lnTo>
                  <a:lnTo>
                    <a:pt x="757" y="483"/>
                  </a:lnTo>
                  <a:lnTo>
                    <a:pt x="749" y="479"/>
                  </a:lnTo>
                  <a:lnTo>
                    <a:pt x="768" y="464"/>
                  </a:lnTo>
                  <a:lnTo>
                    <a:pt x="765" y="453"/>
                  </a:lnTo>
                  <a:lnTo>
                    <a:pt x="776" y="445"/>
                  </a:lnTo>
                  <a:lnTo>
                    <a:pt x="780" y="405"/>
                  </a:lnTo>
                  <a:lnTo>
                    <a:pt x="796" y="397"/>
                  </a:lnTo>
                  <a:lnTo>
                    <a:pt x="776" y="401"/>
                  </a:lnTo>
                  <a:lnTo>
                    <a:pt x="772" y="416"/>
                  </a:lnTo>
                  <a:lnTo>
                    <a:pt x="749" y="416"/>
                  </a:lnTo>
                  <a:lnTo>
                    <a:pt x="729" y="405"/>
                  </a:lnTo>
                  <a:lnTo>
                    <a:pt x="725" y="382"/>
                  </a:lnTo>
                  <a:lnTo>
                    <a:pt x="749" y="371"/>
                  </a:lnTo>
                  <a:lnTo>
                    <a:pt x="761" y="382"/>
                  </a:lnTo>
                  <a:lnTo>
                    <a:pt x="761" y="375"/>
                  </a:lnTo>
                  <a:lnTo>
                    <a:pt x="729" y="353"/>
                  </a:lnTo>
                  <a:lnTo>
                    <a:pt x="737" y="353"/>
                  </a:lnTo>
                  <a:lnTo>
                    <a:pt x="725" y="334"/>
                  </a:lnTo>
                  <a:lnTo>
                    <a:pt x="725" y="308"/>
                  </a:lnTo>
                  <a:lnTo>
                    <a:pt x="737" y="312"/>
                  </a:lnTo>
                  <a:lnTo>
                    <a:pt x="741" y="301"/>
                  </a:lnTo>
                  <a:lnTo>
                    <a:pt x="765" y="289"/>
                  </a:lnTo>
                  <a:lnTo>
                    <a:pt x="772" y="301"/>
                  </a:lnTo>
                  <a:lnTo>
                    <a:pt x="780" y="289"/>
                  </a:lnTo>
                  <a:lnTo>
                    <a:pt x="780" y="278"/>
                  </a:lnTo>
                  <a:lnTo>
                    <a:pt x="796" y="286"/>
                  </a:lnTo>
                  <a:lnTo>
                    <a:pt x="796" y="271"/>
                  </a:lnTo>
                  <a:lnTo>
                    <a:pt x="824" y="289"/>
                  </a:lnTo>
                  <a:lnTo>
                    <a:pt x="848" y="278"/>
                  </a:lnTo>
                  <a:lnTo>
                    <a:pt x="875" y="286"/>
                  </a:lnTo>
                  <a:lnTo>
                    <a:pt x="887" y="263"/>
                  </a:lnTo>
                  <a:lnTo>
                    <a:pt x="883" y="249"/>
                  </a:lnTo>
                  <a:lnTo>
                    <a:pt x="903" y="241"/>
                  </a:lnTo>
                  <a:lnTo>
                    <a:pt x="899" y="230"/>
                  </a:lnTo>
                  <a:lnTo>
                    <a:pt x="856" y="245"/>
                  </a:lnTo>
                  <a:lnTo>
                    <a:pt x="856" y="226"/>
                  </a:lnTo>
                  <a:lnTo>
                    <a:pt x="852" y="234"/>
                  </a:lnTo>
                  <a:lnTo>
                    <a:pt x="844" y="226"/>
                  </a:lnTo>
                  <a:lnTo>
                    <a:pt x="804" y="208"/>
                  </a:lnTo>
                  <a:lnTo>
                    <a:pt x="796" y="193"/>
                  </a:lnTo>
                  <a:lnTo>
                    <a:pt x="800" y="167"/>
                  </a:lnTo>
                  <a:lnTo>
                    <a:pt x="800" y="174"/>
                  </a:lnTo>
                  <a:lnTo>
                    <a:pt x="816" y="174"/>
                  </a:lnTo>
                  <a:lnTo>
                    <a:pt x="792" y="156"/>
                  </a:lnTo>
                  <a:lnTo>
                    <a:pt x="788" y="141"/>
                  </a:lnTo>
                  <a:lnTo>
                    <a:pt x="871" y="141"/>
                  </a:lnTo>
                  <a:lnTo>
                    <a:pt x="879" y="145"/>
                  </a:lnTo>
                  <a:lnTo>
                    <a:pt x="875" y="167"/>
                  </a:lnTo>
                  <a:lnTo>
                    <a:pt x="907" y="182"/>
                  </a:lnTo>
                  <a:lnTo>
                    <a:pt x="915" y="174"/>
                  </a:lnTo>
                  <a:lnTo>
                    <a:pt x="927" y="182"/>
                  </a:lnTo>
                  <a:lnTo>
                    <a:pt x="915" y="171"/>
                  </a:lnTo>
                  <a:lnTo>
                    <a:pt x="915" y="145"/>
                  </a:lnTo>
                  <a:lnTo>
                    <a:pt x="919" y="167"/>
                  </a:lnTo>
                  <a:lnTo>
                    <a:pt x="935" y="182"/>
                  </a:lnTo>
                  <a:lnTo>
                    <a:pt x="955" y="174"/>
                  </a:lnTo>
                  <a:lnTo>
                    <a:pt x="927" y="167"/>
                  </a:lnTo>
                  <a:lnTo>
                    <a:pt x="923" y="148"/>
                  </a:lnTo>
                  <a:lnTo>
                    <a:pt x="931" y="148"/>
                  </a:lnTo>
                  <a:lnTo>
                    <a:pt x="899" y="122"/>
                  </a:lnTo>
                  <a:lnTo>
                    <a:pt x="903" y="104"/>
                  </a:lnTo>
                  <a:lnTo>
                    <a:pt x="879" y="52"/>
                  </a:lnTo>
                  <a:lnTo>
                    <a:pt x="895" y="33"/>
                  </a:lnTo>
                  <a:lnTo>
                    <a:pt x="935" y="48"/>
                  </a:lnTo>
                  <a:lnTo>
                    <a:pt x="990" y="11"/>
                  </a:lnTo>
                  <a:lnTo>
                    <a:pt x="1026" y="11"/>
                  </a:lnTo>
                  <a:lnTo>
                    <a:pt x="1022" y="26"/>
                  </a:lnTo>
                  <a:lnTo>
                    <a:pt x="1038" y="22"/>
                  </a:lnTo>
                  <a:lnTo>
                    <a:pt x="1034" y="4"/>
                  </a:lnTo>
                  <a:lnTo>
                    <a:pt x="1066" y="11"/>
                  </a:lnTo>
                  <a:lnTo>
                    <a:pt x="1089" y="0"/>
                  </a:lnTo>
                  <a:lnTo>
                    <a:pt x="1101" y="15"/>
                  </a:lnTo>
                  <a:lnTo>
                    <a:pt x="1089" y="26"/>
                  </a:lnTo>
                  <a:lnTo>
                    <a:pt x="1109" y="15"/>
                  </a:lnTo>
                  <a:lnTo>
                    <a:pt x="1113" y="22"/>
                  </a:lnTo>
                  <a:lnTo>
                    <a:pt x="1113" y="37"/>
                  </a:lnTo>
                  <a:lnTo>
                    <a:pt x="1145" y="37"/>
                  </a:lnTo>
                  <a:lnTo>
                    <a:pt x="1145" y="48"/>
                  </a:lnTo>
                  <a:lnTo>
                    <a:pt x="1153" y="63"/>
                  </a:lnTo>
                  <a:lnTo>
                    <a:pt x="1184" y="63"/>
                  </a:lnTo>
                  <a:lnTo>
                    <a:pt x="1192" y="78"/>
                  </a:lnTo>
                  <a:lnTo>
                    <a:pt x="1196" y="70"/>
                  </a:lnTo>
                  <a:lnTo>
                    <a:pt x="1204" y="78"/>
                  </a:lnTo>
                  <a:lnTo>
                    <a:pt x="1256" y="96"/>
                  </a:lnTo>
                  <a:lnTo>
                    <a:pt x="1291" y="96"/>
                  </a:lnTo>
                  <a:lnTo>
                    <a:pt x="1323" y="122"/>
                  </a:lnTo>
                  <a:lnTo>
                    <a:pt x="1295" y="535"/>
                  </a:lnTo>
                  <a:lnTo>
                    <a:pt x="1307" y="546"/>
                  </a:lnTo>
                  <a:lnTo>
                    <a:pt x="1311" y="538"/>
                  </a:lnTo>
                  <a:lnTo>
                    <a:pt x="1327" y="546"/>
                  </a:lnTo>
                  <a:lnTo>
                    <a:pt x="1347" y="538"/>
                  </a:lnTo>
                  <a:lnTo>
                    <a:pt x="1343" y="553"/>
                  </a:lnTo>
                  <a:lnTo>
                    <a:pt x="1387" y="583"/>
                  </a:lnTo>
                  <a:lnTo>
                    <a:pt x="1390" y="605"/>
                  </a:lnTo>
                  <a:lnTo>
                    <a:pt x="1414" y="590"/>
                  </a:lnTo>
                  <a:lnTo>
                    <a:pt x="1422" y="572"/>
                  </a:lnTo>
                  <a:lnTo>
                    <a:pt x="1438" y="568"/>
                  </a:lnTo>
                  <a:lnTo>
                    <a:pt x="1474" y="594"/>
                  </a:lnTo>
                  <a:lnTo>
                    <a:pt x="1474" y="601"/>
                  </a:lnTo>
                  <a:lnTo>
                    <a:pt x="1490" y="609"/>
                  </a:lnTo>
                  <a:lnTo>
                    <a:pt x="1553" y="698"/>
                  </a:lnTo>
                  <a:lnTo>
                    <a:pt x="1604" y="716"/>
                  </a:lnTo>
                  <a:lnTo>
                    <a:pt x="1616" y="754"/>
                  </a:lnTo>
                  <a:lnTo>
                    <a:pt x="1608" y="780"/>
                  </a:lnTo>
                  <a:lnTo>
                    <a:pt x="1600" y="772"/>
                  </a:lnTo>
                  <a:lnTo>
                    <a:pt x="1593" y="780"/>
                  </a:lnTo>
                  <a:lnTo>
                    <a:pt x="1581" y="724"/>
                  </a:lnTo>
                  <a:lnTo>
                    <a:pt x="1553" y="746"/>
                  </a:lnTo>
                  <a:lnTo>
                    <a:pt x="1545" y="735"/>
                  </a:lnTo>
                  <a:lnTo>
                    <a:pt x="1553" y="720"/>
                  </a:lnTo>
                  <a:lnTo>
                    <a:pt x="1561" y="720"/>
                  </a:lnTo>
                  <a:lnTo>
                    <a:pt x="1553" y="713"/>
                  </a:lnTo>
                  <a:lnTo>
                    <a:pt x="1545" y="728"/>
                  </a:lnTo>
                  <a:lnTo>
                    <a:pt x="1533" y="720"/>
                  </a:lnTo>
                  <a:lnTo>
                    <a:pt x="1541" y="694"/>
                  </a:lnTo>
                  <a:lnTo>
                    <a:pt x="1525" y="687"/>
                  </a:lnTo>
                  <a:lnTo>
                    <a:pt x="1525" y="679"/>
                  </a:lnTo>
                  <a:lnTo>
                    <a:pt x="1501" y="679"/>
                  </a:lnTo>
                  <a:lnTo>
                    <a:pt x="1513" y="672"/>
                  </a:lnTo>
                  <a:lnTo>
                    <a:pt x="1497" y="653"/>
                  </a:lnTo>
                  <a:lnTo>
                    <a:pt x="1509" y="657"/>
                  </a:lnTo>
                  <a:lnTo>
                    <a:pt x="1486" y="635"/>
                  </a:lnTo>
                  <a:lnTo>
                    <a:pt x="1486" y="620"/>
                  </a:lnTo>
                  <a:lnTo>
                    <a:pt x="1478" y="631"/>
                  </a:lnTo>
                  <a:lnTo>
                    <a:pt x="1466" y="627"/>
                  </a:lnTo>
                  <a:lnTo>
                    <a:pt x="1446" y="587"/>
                  </a:lnTo>
                  <a:lnTo>
                    <a:pt x="1434" y="583"/>
                  </a:lnTo>
                  <a:lnTo>
                    <a:pt x="1454" y="613"/>
                  </a:lnTo>
                  <a:lnTo>
                    <a:pt x="1454" y="631"/>
                  </a:lnTo>
                  <a:lnTo>
                    <a:pt x="1434" y="624"/>
                  </a:lnTo>
                  <a:lnTo>
                    <a:pt x="1430" y="601"/>
                  </a:lnTo>
                  <a:lnTo>
                    <a:pt x="1426" y="609"/>
                  </a:lnTo>
                  <a:lnTo>
                    <a:pt x="1414" y="598"/>
                  </a:lnTo>
                  <a:lnTo>
                    <a:pt x="1398" y="605"/>
                  </a:lnTo>
                  <a:lnTo>
                    <a:pt x="1418" y="609"/>
                  </a:lnTo>
                  <a:lnTo>
                    <a:pt x="1430" y="627"/>
                  </a:lnTo>
                  <a:lnTo>
                    <a:pt x="1410" y="631"/>
                  </a:lnTo>
                  <a:lnTo>
                    <a:pt x="1387" y="620"/>
                  </a:lnTo>
                  <a:lnTo>
                    <a:pt x="1367" y="590"/>
                  </a:lnTo>
                  <a:lnTo>
                    <a:pt x="1327" y="575"/>
                  </a:lnTo>
                  <a:lnTo>
                    <a:pt x="1335" y="561"/>
                  </a:lnTo>
                  <a:lnTo>
                    <a:pt x="1299" y="564"/>
                  </a:lnTo>
                  <a:lnTo>
                    <a:pt x="1287" y="557"/>
                  </a:lnTo>
                  <a:lnTo>
                    <a:pt x="1287" y="546"/>
                  </a:lnTo>
                  <a:lnTo>
                    <a:pt x="1283" y="549"/>
                  </a:lnTo>
                  <a:lnTo>
                    <a:pt x="1260" y="542"/>
                  </a:lnTo>
                  <a:lnTo>
                    <a:pt x="1216" y="542"/>
                  </a:lnTo>
                  <a:lnTo>
                    <a:pt x="1220" y="531"/>
                  </a:lnTo>
                  <a:lnTo>
                    <a:pt x="1200" y="523"/>
                  </a:lnTo>
                  <a:lnTo>
                    <a:pt x="1200" y="516"/>
                  </a:lnTo>
                  <a:lnTo>
                    <a:pt x="1177" y="516"/>
                  </a:lnTo>
                  <a:lnTo>
                    <a:pt x="1184" y="509"/>
                  </a:lnTo>
                  <a:lnTo>
                    <a:pt x="1165" y="501"/>
                  </a:lnTo>
                  <a:lnTo>
                    <a:pt x="1173" y="494"/>
                  </a:lnTo>
                  <a:lnTo>
                    <a:pt x="1161" y="497"/>
                  </a:lnTo>
                  <a:lnTo>
                    <a:pt x="1165" y="486"/>
                  </a:lnTo>
                  <a:lnTo>
                    <a:pt x="1145" y="486"/>
                  </a:lnTo>
                  <a:lnTo>
                    <a:pt x="1141" y="479"/>
                  </a:lnTo>
                  <a:lnTo>
                    <a:pt x="1137" y="490"/>
                  </a:lnTo>
                  <a:lnTo>
                    <a:pt x="1133" y="490"/>
                  </a:lnTo>
                  <a:lnTo>
                    <a:pt x="1137" y="471"/>
                  </a:lnTo>
                  <a:lnTo>
                    <a:pt x="1121" y="479"/>
                  </a:lnTo>
                  <a:lnTo>
                    <a:pt x="1113" y="494"/>
                  </a:lnTo>
                  <a:lnTo>
                    <a:pt x="1117" y="497"/>
                  </a:lnTo>
                  <a:lnTo>
                    <a:pt x="1113" y="505"/>
                  </a:lnTo>
                  <a:lnTo>
                    <a:pt x="1121" y="505"/>
                  </a:lnTo>
                  <a:lnTo>
                    <a:pt x="1113" y="520"/>
                  </a:lnTo>
                  <a:lnTo>
                    <a:pt x="1101" y="527"/>
                  </a:lnTo>
                  <a:lnTo>
                    <a:pt x="1089" y="516"/>
                  </a:lnTo>
                  <a:lnTo>
                    <a:pt x="1077" y="531"/>
                  </a:lnTo>
                  <a:lnTo>
                    <a:pt x="1074" y="523"/>
                  </a:lnTo>
                  <a:lnTo>
                    <a:pt x="1070" y="535"/>
                  </a:lnTo>
                  <a:lnTo>
                    <a:pt x="1050" y="535"/>
                  </a:lnTo>
                  <a:lnTo>
                    <a:pt x="1038" y="546"/>
                  </a:lnTo>
                  <a:lnTo>
                    <a:pt x="1014" y="542"/>
                  </a:lnTo>
                  <a:lnTo>
                    <a:pt x="1018" y="531"/>
                  </a:lnTo>
                  <a:lnTo>
                    <a:pt x="1042" y="520"/>
                  </a:lnTo>
                  <a:lnTo>
                    <a:pt x="1022" y="516"/>
                  </a:lnTo>
                  <a:lnTo>
                    <a:pt x="1046" y="479"/>
                  </a:lnTo>
                  <a:lnTo>
                    <a:pt x="1070" y="471"/>
                  </a:lnTo>
                  <a:lnTo>
                    <a:pt x="1101" y="483"/>
                  </a:lnTo>
                  <a:lnTo>
                    <a:pt x="1081" y="468"/>
                  </a:lnTo>
                  <a:lnTo>
                    <a:pt x="1101" y="457"/>
                  </a:lnTo>
                  <a:lnTo>
                    <a:pt x="1074" y="460"/>
                  </a:lnTo>
                  <a:lnTo>
                    <a:pt x="1089" y="427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kern="0" dirty="0" smtClean="0">
                <a:solidFill>
                  <a:srgbClr val="FFF1DD"/>
                </a:solidFill>
                <a:ea typeface="ＭＳ Ｐゴシック" charset="-128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kern="0" dirty="0" smtClean="0">
                <a:solidFill>
                  <a:srgbClr val="FFF1DD"/>
                </a:solidFill>
                <a:ea typeface="ＭＳ Ｐゴシック" charset="-128"/>
              </a:endParaRPr>
            </a:p>
          </p:txBody>
        </p:sp>
        <p:sp>
          <p:nvSpPr>
            <p:cNvPr id="87" name="AL"/>
            <p:cNvSpPr/>
            <p:nvPr/>
          </p:nvSpPr>
          <p:spPr>
            <a:xfrm>
              <a:off x="5830641" y="4296615"/>
              <a:ext cx="551739" cy="903380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State Names"/>
          <p:cNvGrpSpPr/>
          <p:nvPr/>
        </p:nvGrpSpPr>
        <p:grpSpPr>
          <a:xfrm>
            <a:off x="1336276" y="2358180"/>
            <a:ext cx="6404852" cy="3505472"/>
            <a:chOff x="1336276" y="2358180"/>
            <a:chExt cx="6404852" cy="3505472"/>
          </a:xfrm>
        </p:grpSpPr>
        <p:sp>
          <p:nvSpPr>
            <p:cNvPr id="25" name="UT"/>
            <p:cNvSpPr txBox="1"/>
            <p:nvPr/>
          </p:nvSpPr>
          <p:spPr>
            <a:xfrm>
              <a:off x="2303556" y="3620667"/>
              <a:ext cx="372134" cy="23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Utah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4" name="TX"/>
            <p:cNvSpPr txBox="1"/>
            <p:nvPr/>
          </p:nvSpPr>
          <p:spPr>
            <a:xfrm>
              <a:off x="3494210" y="4985266"/>
              <a:ext cx="1506615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Texas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4" name="NC"/>
            <p:cNvSpPr txBox="1"/>
            <p:nvPr/>
          </p:nvSpPr>
          <p:spPr>
            <a:xfrm>
              <a:off x="6601776" y="3825270"/>
              <a:ext cx="938786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North</a:t>
              </a:r>
              <a:b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Carolina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1" name="NV"/>
            <p:cNvSpPr txBox="1"/>
            <p:nvPr/>
          </p:nvSpPr>
          <p:spPr>
            <a:xfrm>
              <a:off x="1336276" y="3390905"/>
              <a:ext cx="8352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Nevada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0" name="AK"/>
            <p:cNvSpPr txBox="1"/>
            <p:nvPr/>
          </p:nvSpPr>
          <p:spPr>
            <a:xfrm>
              <a:off x="2065663" y="5566250"/>
              <a:ext cx="554133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Alaska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1" name="UT"/>
            <p:cNvSpPr txBox="1"/>
            <p:nvPr/>
          </p:nvSpPr>
          <p:spPr>
            <a:xfrm>
              <a:off x="2901446" y="3687738"/>
              <a:ext cx="843699" cy="31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Colorado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8" name="UT"/>
            <p:cNvSpPr txBox="1"/>
            <p:nvPr/>
          </p:nvSpPr>
          <p:spPr>
            <a:xfrm>
              <a:off x="6222680" y="4500745"/>
              <a:ext cx="843699" cy="31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Georgia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9" name="UT"/>
            <p:cNvSpPr txBox="1"/>
            <p:nvPr/>
          </p:nvSpPr>
          <p:spPr>
            <a:xfrm>
              <a:off x="6897429" y="2358180"/>
              <a:ext cx="843699" cy="31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New</a:t>
              </a:r>
              <a:b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York</a:t>
              </a:r>
              <a:endParaRPr lang="en-US" sz="14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7563446" y="3358124"/>
            <a:ext cx="946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Maryland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40562" y="3058356"/>
            <a:ext cx="16764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District of Columbia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36" name="5-Point Star 135"/>
          <p:cNvSpPr/>
          <p:nvPr/>
        </p:nvSpPr>
        <p:spPr>
          <a:xfrm>
            <a:off x="7022859" y="3129724"/>
            <a:ext cx="274320" cy="27432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543982" y="1948920"/>
            <a:ext cx="946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Michigan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215636" y="5535503"/>
            <a:ext cx="946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Louisiana 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097569" y="4312265"/>
            <a:ext cx="12305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South Carolina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823911" y="2172455"/>
            <a:ext cx="16764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Massachusetts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838235" y="2562156"/>
            <a:ext cx="16764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Rhode Island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422187" y="1762621"/>
            <a:ext cx="9468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Minnesota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2834" y="4702461"/>
            <a:ext cx="1676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37312D"/>
                </a:solidFill>
              </a:rPr>
              <a:t>Los </a:t>
            </a:r>
            <a:r>
              <a:rPr lang="en-US" sz="1300" b="1" dirty="0">
                <a:solidFill>
                  <a:srgbClr val="37312D"/>
                </a:solidFill>
              </a:rPr>
              <a:t>Angeles </a:t>
            </a:r>
            <a:r>
              <a:rPr lang="en-US" sz="1300" b="1" dirty="0" smtClean="0">
                <a:solidFill>
                  <a:srgbClr val="37312D"/>
                </a:solidFill>
              </a:rPr>
              <a:t>County, California</a:t>
            </a:r>
            <a:endParaRPr lang="en-US" sz="1300" b="1" dirty="0">
              <a:solidFill>
                <a:srgbClr val="37312D"/>
              </a:solidFill>
            </a:endParaRPr>
          </a:p>
        </p:txBody>
      </p:sp>
      <p:sp>
        <p:nvSpPr>
          <p:cNvPr id="127" name="5-Point Star 126"/>
          <p:cNvSpPr/>
          <p:nvPr/>
        </p:nvSpPr>
        <p:spPr>
          <a:xfrm>
            <a:off x="1337030" y="4428076"/>
            <a:ext cx="274320" cy="27432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Effective June 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34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  <a:endParaRPr lang="en-US" sz="2400" b="1" dirty="0"/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Increase payer coverage </a:t>
            </a:r>
            <a:r>
              <a:rPr lang="en-US" sz="2000" dirty="0" smtClean="0"/>
              <a:t>of </a:t>
            </a:r>
            <a:r>
              <a:rPr lang="en-US" sz="2000" dirty="0"/>
              <a:t>the National </a:t>
            </a:r>
            <a:r>
              <a:rPr lang="en-US" sz="2000" dirty="0" smtClean="0"/>
              <a:t>Diabetes Prevention Program (DPP)</a:t>
            </a:r>
            <a:r>
              <a:rPr lang="en-US" sz="2000" dirty="0"/>
              <a:t> and </a:t>
            </a:r>
            <a:r>
              <a:rPr lang="en-US" sz="2000" dirty="0" smtClean="0"/>
              <a:t>promote implementation alignment across health systems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Enhance </a:t>
            </a:r>
            <a:r>
              <a:rPr lang="en-US" sz="2000" dirty="0" smtClean="0"/>
              <a:t>provider referrals to the DPP 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Applying </a:t>
            </a:r>
            <a:r>
              <a:rPr lang="en-US" sz="2000" dirty="0"/>
              <a:t>for an 1115 waiver </a:t>
            </a:r>
            <a:r>
              <a:rPr lang="en-US" sz="2000" dirty="0" smtClean="0"/>
              <a:t>amendment to continue and build on current demonstration to cover the </a:t>
            </a:r>
            <a:r>
              <a:rPr lang="en-US" sz="2000" dirty="0"/>
              <a:t>DPP through Medicaid MCOs; over 600 beneficiaries were enrolled as of January 2018, with preliminary data suggesting significant weight loss</a:t>
            </a:r>
          </a:p>
          <a:p>
            <a:pPr marL="801688" lvl="1" indent="-212725"/>
            <a:r>
              <a:rPr lang="en-US" sz="2000" dirty="0" smtClean="0"/>
              <a:t>Boosting DPP referrals by expanding promising electronic referral pilots and developing a DPP education campaign for primary care providers</a:t>
            </a:r>
          </a:p>
          <a:p>
            <a:pPr marL="801688" lvl="1" indent="-212725"/>
            <a:r>
              <a:rPr lang="en-US" sz="2000" dirty="0" smtClean="0"/>
              <a:t>Aligning diabetes prevention goals with state payment reform efforts through development of a diabetes prevalence quality measure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14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Maryland,</a:t>
            </a:r>
            <a:br>
              <a:rPr lang="en-US" dirty="0" smtClean="0"/>
            </a:br>
            <a:r>
              <a:rPr lang="en-US" dirty="0" smtClean="0"/>
              <a:t>Preventing Type 2 Diabetes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  <a:solidFill>
            <a:srgbClr val="48A798"/>
          </a:solidFill>
        </p:grpSpPr>
        <p:sp>
          <p:nvSpPr>
            <p:cNvPr id="13" name="Oval 12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3904457" y="2049581"/>
              <a:ext cx="1645920" cy="790797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 smtClean="0"/>
              <a:t>Improve </a:t>
            </a:r>
            <a:r>
              <a:rPr lang="en-US" sz="2000" dirty="0"/>
              <a:t>access and adherence to asthma medications and devices, and expand utilization of intensive self-management </a:t>
            </a:r>
            <a:r>
              <a:rPr lang="en-US" sz="2000" dirty="0" smtClean="0"/>
              <a:t>education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Engaged with Medicaid leadership to add spacers and associated equipment to </a:t>
            </a:r>
            <a:r>
              <a:rPr lang="en-US" sz="2000" dirty="0"/>
              <a:t>Medicaid’s common formulary </a:t>
            </a:r>
            <a:endParaRPr lang="en-US" sz="2000" dirty="0" smtClean="0"/>
          </a:p>
          <a:p>
            <a:pPr marL="801688" lvl="1" indent="-212725"/>
            <a:r>
              <a:rPr lang="en-US" sz="2000" dirty="0" smtClean="0"/>
              <a:t>Secured commitment from Medicaid MCOs to provide four spacers per year without prior authorization</a:t>
            </a:r>
          </a:p>
          <a:p>
            <a:pPr marL="801688" lvl="1" indent="-212725"/>
            <a:r>
              <a:rPr lang="en-US" sz="2000" dirty="0" smtClean="0"/>
              <a:t>Promoted “Managing Asthma Through Case-Managing in Homes” (MATCH) program to Medicaid </a:t>
            </a:r>
            <a:r>
              <a:rPr lang="en-US" sz="2000" dirty="0"/>
              <a:t>MCOs; program participation at three MATCH sites led to an 81% reduction in the percentage of individuals with 3+ ED visits and a 70% reduction in the percentage of individuals with at least one hospitalization</a:t>
            </a:r>
            <a:r>
              <a:rPr lang="en-US" sz="2000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15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Michigan,</a:t>
            </a:r>
            <a:br>
              <a:rPr lang="en-US" dirty="0" smtClean="0"/>
            </a:br>
            <a:r>
              <a:rPr lang="en-US" dirty="0" smtClean="0"/>
              <a:t>Controlling Asthma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DFB125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 bwMode="gray">
          <a:xfrm>
            <a:off x="189611" y="2795343"/>
            <a:ext cx="731520" cy="731520"/>
            <a:chOff x="-2050516" y="3541516"/>
            <a:chExt cx="822960" cy="822960"/>
          </a:xfrm>
        </p:grpSpPr>
        <p:sp>
          <p:nvSpPr>
            <p:cNvPr id="13" name="Oval 12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DFB125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649913" y="3907155"/>
            <a:chExt cx="2057400" cy="2057400"/>
          </a:xfrm>
        </p:grpSpPr>
        <p:sp>
          <p:nvSpPr>
            <p:cNvPr id="16" name="Oval 15"/>
            <p:cNvSpPr/>
            <p:nvPr/>
          </p:nvSpPr>
          <p:spPr bwMode="gray">
            <a:xfrm>
              <a:off x="649913" y="3907155"/>
              <a:ext cx="2057400" cy="2057400"/>
            </a:xfrm>
            <a:prstGeom prst="ellipse">
              <a:avLst/>
            </a:prstGeom>
            <a:solidFill>
              <a:srgbClr val="DFB125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 bwMode="gray">
            <a:xfrm>
              <a:off x="893293" y="4394360"/>
              <a:ext cx="1463040" cy="1258688"/>
              <a:chOff x="5355431" y="1331119"/>
              <a:chExt cx="1176338" cy="1012031"/>
            </a:xfrm>
            <a:solidFill>
              <a:srgbClr val="FFFFFF">
                <a:lumMod val="75000"/>
              </a:srgbClr>
            </a:solidFill>
          </p:grpSpPr>
          <p:sp>
            <p:nvSpPr>
              <p:cNvPr id="18" name="Freeform 17"/>
              <p:cNvSpPr/>
              <p:nvPr/>
            </p:nvSpPr>
            <p:spPr bwMode="gray"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gray"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Michigan Department of Health &amp; Human Services (2018). “Michigan’s Managing Asthma Through Case Management in Homes (MATCH) Program: Evaluation Outcomes and Sustainability Success.” Available at http://getasthmahelp.org/documents/MDHHS-MATCH-White-Paper-2018.pdf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0"/>
            <a:ext cx="8466730" cy="4854703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</a:p>
          <a:p>
            <a:pPr marL="801688" lvl="1" indent="-212725"/>
            <a:r>
              <a:rPr lang="en-US" sz="2000" dirty="0"/>
              <a:t>Assess and address variation in </a:t>
            </a:r>
            <a:r>
              <a:rPr lang="en-US" sz="2000" dirty="0" smtClean="0"/>
              <a:t>Medicaid MCO tobacco cessation </a:t>
            </a:r>
            <a:r>
              <a:rPr lang="en-US" sz="2000" dirty="0"/>
              <a:t>benefits and </a:t>
            </a:r>
            <a:r>
              <a:rPr lang="en-US" sz="2000" dirty="0" smtClean="0"/>
              <a:t>services </a:t>
            </a:r>
          </a:p>
          <a:p>
            <a:pPr marL="801688" lvl="1" indent="-212725"/>
            <a:r>
              <a:rPr lang="en-US" sz="2000" dirty="0"/>
              <a:t>Increase provider, enrollee and community-based organizations’ awareness and use of available benefits and </a:t>
            </a:r>
            <a:r>
              <a:rPr lang="en-US" sz="2000" dirty="0" smtClean="0"/>
              <a:t>services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Surveyed </a:t>
            </a:r>
            <a:r>
              <a:rPr lang="en-US" sz="2000" dirty="0"/>
              <a:t>Medicaid MCOs to identify variation in benefits and used results to engage with MCOs not following state cessation policies – resulting in improved and more uniform cessation treatment coverage</a:t>
            </a:r>
          </a:p>
          <a:p>
            <a:pPr marL="801688" lvl="1" indent="-212725"/>
            <a:r>
              <a:rPr lang="en-US" sz="2000" dirty="0" smtClean="0"/>
              <a:t>Analyzed </a:t>
            </a:r>
            <a:r>
              <a:rPr lang="en-US" sz="2000" dirty="0"/>
              <a:t>the </a:t>
            </a:r>
            <a:r>
              <a:rPr lang="en-US" sz="2000" dirty="0" smtClean="0"/>
              <a:t>All </a:t>
            </a:r>
            <a:r>
              <a:rPr lang="en-US" sz="2000" dirty="0"/>
              <a:t>Payer Claims Database </a:t>
            </a:r>
            <a:r>
              <a:rPr lang="en-US" sz="2000" dirty="0" smtClean="0"/>
              <a:t>to </a:t>
            </a:r>
            <a:r>
              <a:rPr lang="en-US" sz="2000" dirty="0"/>
              <a:t>establish a baseline for utilization of cessation medications </a:t>
            </a:r>
            <a:r>
              <a:rPr lang="en-US" sz="2000" dirty="0" smtClean="0"/>
              <a:t>across payers (</a:t>
            </a:r>
            <a:r>
              <a:rPr lang="en-US" sz="2000" i="1" dirty="0" smtClean="0"/>
              <a:t>in progress</a:t>
            </a:r>
            <a:r>
              <a:rPr lang="en-US" sz="2000" dirty="0" smtClean="0"/>
              <a:t>)</a:t>
            </a:r>
          </a:p>
          <a:p>
            <a:pPr marL="801688" lvl="1" indent="-212725"/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16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Minnesota,</a:t>
            </a:r>
            <a:br>
              <a:rPr lang="en-US" dirty="0" smtClean="0"/>
            </a:br>
            <a:r>
              <a:rPr lang="en-US" dirty="0" smtClean="0"/>
              <a:t>Reducing Tobacco Use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51419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51419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3907155"/>
            <a:chExt cx="2057400" cy="2057400"/>
          </a:xfrm>
        </p:grpSpPr>
        <p:sp>
          <p:nvSpPr>
            <p:cNvPr id="13" name="Oval 12"/>
            <p:cNvSpPr/>
            <p:nvPr/>
          </p:nvSpPr>
          <p:spPr bwMode="gray">
            <a:xfrm>
              <a:off x="3698717" y="3907155"/>
              <a:ext cx="2057400" cy="2057400"/>
            </a:xfrm>
            <a:prstGeom prst="ellipse">
              <a:avLst/>
            </a:prstGeom>
            <a:solidFill>
              <a:srgbClr val="514194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4092601" y="4305870"/>
              <a:ext cx="1294372" cy="1371600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692" r="2902" b="3447"/>
          <a:stretch/>
        </p:blipFill>
        <p:spPr>
          <a:xfrm>
            <a:off x="8246269" y="200024"/>
            <a:ext cx="604838" cy="59769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558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83143"/>
            <a:ext cx="8466730" cy="4663028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 smtClean="0"/>
              <a:t>Increase </a:t>
            </a:r>
            <a:r>
              <a:rPr lang="en-US" sz="2000" dirty="0"/>
              <a:t>access to </a:t>
            </a:r>
            <a:r>
              <a:rPr lang="en-US" sz="2000" dirty="0" smtClean="0"/>
              <a:t>and utilization </a:t>
            </a:r>
            <a:r>
              <a:rPr lang="en-US" sz="2000" dirty="0"/>
              <a:t>of effective or highly effective contraceptive methods – most notably, long-acting reversible contraceptives (</a:t>
            </a:r>
            <a:r>
              <a:rPr lang="en-US" sz="2000" dirty="0" smtClean="0"/>
              <a:t>LARC)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/>
              <a:t>Submitted a State Plan </a:t>
            </a:r>
            <a:r>
              <a:rPr lang="en-US" sz="2000" dirty="0" smtClean="0"/>
              <a:t>Amendment </a:t>
            </a:r>
            <a:r>
              <a:rPr lang="en-US" sz="2000" i="1" dirty="0" smtClean="0"/>
              <a:t>(approved April 2016) </a:t>
            </a:r>
            <a:r>
              <a:rPr lang="en-US" sz="2000" dirty="0"/>
              <a:t>to allow FQHCs to be paid for the actual acquisition cost of the LARC </a:t>
            </a:r>
            <a:r>
              <a:rPr lang="en-US" sz="2000" dirty="0" smtClean="0"/>
              <a:t>device</a:t>
            </a:r>
          </a:p>
          <a:p>
            <a:pPr marL="801688" lvl="1" indent="-212725"/>
            <a:r>
              <a:rPr lang="en-US" sz="2000" dirty="0" smtClean="0"/>
              <a:t>Identified provider </a:t>
            </a:r>
            <a:r>
              <a:rPr lang="en-US" sz="2000" dirty="0"/>
              <a:t>champions </a:t>
            </a:r>
            <a:r>
              <a:rPr lang="en-US" sz="2000" dirty="0" smtClean="0"/>
              <a:t>and </a:t>
            </a:r>
            <a:r>
              <a:rPr lang="en-US" sz="2000" dirty="0"/>
              <a:t>worked with them to determine provider needs and develop outreach strategies</a:t>
            </a:r>
          </a:p>
          <a:p>
            <a:pPr marL="801688" lvl="1" indent="-212725"/>
            <a:r>
              <a:rPr lang="en-US" sz="2000" dirty="0" smtClean="0"/>
              <a:t>Partnered </a:t>
            </a:r>
            <a:r>
              <a:rPr lang="en-US" sz="2000" dirty="0"/>
              <a:t>with </a:t>
            </a:r>
            <a:r>
              <a:rPr lang="en-US" sz="2000" dirty="0" smtClean="0"/>
              <a:t>a local </a:t>
            </a:r>
            <a:r>
              <a:rPr lang="en-US" sz="2000" dirty="0"/>
              <a:t>chapter of </a:t>
            </a:r>
            <a:r>
              <a:rPr lang="en-US" sz="2000" dirty="0" smtClean="0"/>
              <a:t>the American </a:t>
            </a:r>
            <a:r>
              <a:rPr lang="en-US" sz="2000" dirty="0"/>
              <a:t>Congress of Obstetricians and </a:t>
            </a:r>
            <a:r>
              <a:rPr lang="en-US" sz="2000" dirty="0" smtClean="0"/>
              <a:t>Gynecologists to develop and distribute </a:t>
            </a:r>
            <a:r>
              <a:rPr lang="en-US" sz="2000" dirty="0"/>
              <a:t>promotional </a:t>
            </a:r>
            <a:r>
              <a:rPr lang="en-US" sz="2000" dirty="0" smtClean="0"/>
              <a:t>materials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17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6|18 In Action: </a:t>
            </a:r>
            <a:r>
              <a:rPr lang="en-US" sz="3400" dirty="0" smtClean="0"/>
              <a:t>New York,</a:t>
            </a:r>
            <a:br>
              <a:rPr lang="en-US" sz="3400" dirty="0" smtClean="0"/>
            </a:br>
            <a:r>
              <a:rPr lang="en-US" sz="3400" dirty="0" smtClean="0"/>
              <a:t>Preventing Unintended Pregnancy</a:t>
            </a:r>
            <a:endParaRPr lang="en-US" sz="3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2795343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  <a:solidFill>
            <a:srgbClr val="CC5A29"/>
          </a:solidFill>
        </p:grpSpPr>
        <p:sp>
          <p:nvSpPr>
            <p:cNvPr id="13" name="Oval 12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 bwMode="gray">
            <a:xfrm>
              <a:off x="3995897" y="1918108"/>
              <a:ext cx="1463040" cy="1019165"/>
              <a:chOff x="6893719" y="1221581"/>
              <a:chExt cx="1193006" cy="831057"/>
            </a:xfrm>
            <a:grpFill/>
          </p:grpSpPr>
          <p:sp>
            <p:nvSpPr>
              <p:cNvPr id="15" name="Freeform 14"/>
              <p:cNvSpPr/>
              <p:nvPr/>
            </p:nvSpPr>
            <p:spPr bwMode="gray"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gray"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Estimated avoided state </a:t>
            </a:r>
            <a:r>
              <a:rPr lang="en-US" sz="2000" dirty="0"/>
              <a:t>and federal costs from 2010 to </a:t>
            </a:r>
            <a:r>
              <a:rPr lang="en-US" sz="2000" dirty="0" smtClean="0"/>
              <a:t>2014 through Colorado’s efforts to improve access </a:t>
            </a:r>
            <a:r>
              <a:rPr lang="en-US" sz="2000" dirty="0"/>
              <a:t>to the </a:t>
            </a:r>
            <a:r>
              <a:rPr lang="en-US" sz="2000" dirty="0" smtClean="0"/>
              <a:t>most </a:t>
            </a:r>
            <a:r>
              <a:rPr lang="en-US" sz="2000" dirty="0"/>
              <a:t>effective contraceptive </a:t>
            </a:r>
            <a:r>
              <a:rPr lang="en-US" sz="2000" dirty="0" smtClean="0"/>
              <a:t>methods</a:t>
            </a:r>
            <a:r>
              <a:rPr lang="en-US" sz="2000" baseline="30000" dirty="0" smtClean="0"/>
              <a:t>1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Reduction </a:t>
            </a:r>
            <a:r>
              <a:rPr lang="en-US" sz="2000" dirty="0"/>
              <a:t>in asthma-related hospital and emergency department </a:t>
            </a:r>
            <a:r>
              <a:rPr lang="en-US" sz="2000" dirty="0" smtClean="0"/>
              <a:t>costs through Rhode Island’s Home Asthma Response </a:t>
            </a:r>
            <a:r>
              <a:rPr lang="en-US" sz="2000" dirty="0"/>
              <a:t>Program </a:t>
            </a:r>
            <a:r>
              <a:rPr lang="en-US" sz="2000" dirty="0" smtClean="0"/>
              <a:t>for high-risk children</a:t>
            </a:r>
            <a:r>
              <a:rPr lang="en-US" sz="2000" baseline="30000" dirty="0" smtClean="0"/>
              <a:t>2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/>
              <a:t>Estimated medical savings for cardiovascular conditions for every </a:t>
            </a:r>
            <a:br>
              <a:rPr lang="en-US" sz="2000" dirty="0"/>
            </a:br>
            <a:r>
              <a:rPr lang="en-US" sz="2000" dirty="0"/>
              <a:t>$1 invested in Massachusetts’ enhanced Medicaid tobacco cessation </a:t>
            </a:r>
            <a:r>
              <a:rPr lang="en-US" sz="2000" dirty="0" smtClean="0"/>
              <a:t>benefit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baseline="30000" dirty="0"/>
          </a:p>
          <a:p>
            <a:pPr marL="1028700" indent="0">
              <a:spcAft>
                <a:spcPts val="4200"/>
              </a:spcAft>
            </a:pPr>
            <a:endParaRPr lang="en-US" b="1" dirty="0"/>
          </a:p>
          <a:p>
            <a:pPr marL="1028700" indent="0">
              <a:spcAft>
                <a:spcPts val="42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18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 </a:t>
            </a:r>
            <a:r>
              <a:rPr lang="en-US" dirty="0"/>
              <a:t>Associated with Adopting </a:t>
            </a: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36" y="5638049"/>
            <a:ext cx="8243504" cy="823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Colorado Department of Public Health and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Environment (2017). “Taking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Unintended Out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of Pregnancy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: Colorado’s Success with Long-Acting Reversible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Contraception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.”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www.colorado.gov/pacific/sites/default/files/PSD_TitleX3_CFPI-Report.pdf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Rhode Island Department of Health (2017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 “The Home Asthma Response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Program (HARP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).” Available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http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www.health.ri.gov/publications/programreports/HomeAsthmaResponseProgram.pdf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Centers for Disease Control and Prevention (2014). "Case Study: The Effect of Expanding Cessation Coverage - The Massachusetts Medicaid Cessation Benefit."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www.cdc.gov/tobacco/quit_smoking/cessation/pdfs/ma_casestudy.pdf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1671" y="4247551"/>
            <a:ext cx="1005840" cy="1005840"/>
            <a:chOff x="151671" y="1577032"/>
            <a:chExt cx="1005840" cy="100584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$3.10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671" y="1632041"/>
            <a:ext cx="1005840" cy="1005840"/>
            <a:chOff x="151671" y="2895692"/>
            <a:chExt cx="1005840" cy="100584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$66M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671" y="2939796"/>
            <a:ext cx="1005840" cy="1005840"/>
            <a:chOff x="151671" y="4214352"/>
            <a:chExt cx="1005840" cy="100584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75%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825865" y="3592751"/>
            <a:ext cx="510746" cy="486033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87277" y="2357135"/>
            <a:ext cx="457200" cy="457200"/>
            <a:chOff x="-659027" y="2496065"/>
            <a:chExt cx="510746" cy="510746"/>
          </a:xfrm>
        </p:grpSpPr>
        <p:sp>
          <p:nvSpPr>
            <p:cNvPr id="17" name="Rounded Rectangle 16"/>
            <p:cNvSpPr/>
            <p:nvPr/>
          </p:nvSpPr>
          <p:spPr>
            <a:xfrm rot="2665587">
              <a:off x="-659027" y="2496065"/>
              <a:ext cx="510746" cy="510746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Bent Arrow 17"/>
            <p:cNvSpPr/>
            <p:nvPr/>
          </p:nvSpPr>
          <p:spPr>
            <a:xfrm>
              <a:off x="-507862" y="2614278"/>
              <a:ext cx="274320" cy="274320"/>
            </a:xfrm>
            <a:prstGeom prst="bentArrow">
              <a:avLst>
                <a:gd name="adj1" fmla="val 25000"/>
                <a:gd name="adj2" fmla="val 29167"/>
                <a:gd name="adj3" fmla="val 41666"/>
                <a:gd name="adj4" fmla="val 29861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887277" y="4903732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4000" b="1" spc="-50" baseline="-5000" dirty="0" smtClean="0">
                <a:effectLst>
                  <a:outerShdw blurRad="38100" dist="38100" dir="5400000" algn="tl">
                    <a:srgbClr val="000000">
                      <a:alpha val="20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74295" y="3737811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pc="-2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8637" y="1636294"/>
            <a:ext cx="5711643" cy="4618681"/>
          </a:xfrm>
        </p:spPr>
        <p:txBody>
          <a:bodyPr/>
          <a:lstStyle/>
          <a:p>
            <a:r>
              <a:rPr lang="en-US" sz="2000" b="1" dirty="0" smtClean="0"/>
              <a:t>Online resource center</a:t>
            </a:r>
            <a:r>
              <a:rPr lang="en-US" sz="2000" dirty="0" smtClean="0"/>
              <a:t>, made possible by the </a:t>
            </a:r>
            <a:br>
              <a:rPr lang="en-US" sz="2000" dirty="0" smtClean="0"/>
            </a:br>
            <a:r>
              <a:rPr lang="en-US" sz="2000" dirty="0" smtClean="0"/>
              <a:t>Robert Wood Johnson Foundation, to help Medicaid agencies and MCOs collaborate with public health departments to launch 6|18</a:t>
            </a:r>
            <a:r>
              <a:rPr lang="en-US" sz="2000" i="1" dirty="0" smtClean="0"/>
              <a:t> </a:t>
            </a:r>
            <a:r>
              <a:rPr lang="en-US" sz="2000" dirty="0" smtClean="0"/>
              <a:t>interventions </a:t>
            </a:r>
          </a:p>
          <a:p>
            <a:r>
              <a:rPr lang="en-US" sz="2000" dirty="0" smtClean="0"/>
              <a:t>Offers </a:t>
            </a:r>
            <a:r>
              <a:rPr lang="en-US" sz="2000" b="1" dirty="0" smtClean="0"/>
              <a:t>practical how-to resources</a:t>
            </a:r>
            <a:r>
              <a:rPr lang="en-US" sz="2000" dirty="0" smtClean="0"/>
              <a:t>, including: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6|18 in Action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- Interactive map of 6|18 activities from across the country and profiles of select state activities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General resources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 to help stakeholders get started with 6|18 interventions 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Health condition-specific resources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to guide the implementation of CDC’s 6|18 Initiative strategies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www.618resources.chcs.org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CHCS’ Resource Center for Implementing CDC’s 6|18 Initiative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" y="3340146"/>
            <a:ext cx="859056" cy="594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" y="4149243"/>
            <a:ext cx="640080" cy="64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4922822"/>
            <a:ext cx="840946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431" b="3019"/>
          <a:stretch/>
        </p:blipFill>
        <p:spPr>
          <a:xfrm>
            <a:off x="6347459" y="1495235"/>
            <a:ext cx="2336715" cy="4850934"/>
          </a:xfrm>
          <a:prstGeom prst="rect">
            <a:avLst/>
          </a:prstGeom>
          <a:ln>
            <a:noFill/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32336" y="2895600"/>
            <a:ext cx="4611663" cy="1600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95600"/>
            <a:ext cx="4532336" cy="1600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CDC’s 6|18 Initiative?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2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801813"/>
            <a:ext cx="8839200" cy="432435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SzPct val="100000"/>
              <a:buNone/>
            </a:pP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Promoting the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adoption of evidence-based interventions in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collaboration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with health care purchasers, payers, and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providers</a:t>
            </a:r>
            <a:endParaRPr lang="en-US" sz="2400" spc="-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1" y="3370357"/>
            <a:ext cx="33735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High-burden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 conditions 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0" y="2849940"/>
            <a:ext cx="2820814" cy="1569660"/>
            <a:chOff x="3196057" y="1517653"/>
            <a:chExt cx="2820814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196057" y="1517653"/>
              <a:ext cx="13933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5386" y="1517653"/>
              <a:ext cx="1611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18</a:t>
              </a:r>
              <a:endPara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3245708"/>
            <a:ext cx="289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Evidence-based 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interventions that improve health and control costs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371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CDC.gov/sixeighteen </a:t>
            </a:r>
            <a:endParaRPr lang="en-US" sz="2000" dirty="0">
              <a:solidFill>
                <a:schemeClr val="accent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000" y="2229922"/>
            <a:ext cx="10559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600" b="1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|</a:t>
            </a:r>
            <a:endParaRPr lang="en-US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Hester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A., J.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Auerbach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L.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Seeff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Wheaton, K. Brusuelas, and C. Singleton 2015. </a:t>
            </a:r>
            <a:r>
              <a:rPr lang="en-US" i="1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CDC’s 6|18 Initiative: Accelerating evidence into </a:t>
            </a:r>
            <a:r>
              <a:rPr lang="en-US" i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action. 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Academy of Medicine, Washington, DC.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nam.edu/wp-content/uploads/2016/02/CDCs-618-Initiative-Accelerating-Evidence-into-Action.pdf</a:t>
            </a:r>
            <a:r>
              <a:rPr lang="en-US" dirty="0"/>
              <a:t> </a:t>
            </a:r>
            <a:endParaRPr lang="en-US" sz="1100" kern="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200" dirty="0"/>
              <a:t>The 6|18 Initiative </a:t>
            </a:r>
            <a:r>
              <a:rPr lang="en-US" sz="2200" dirty="0" smtClean="0"/>
              <a:t>focuses on six </a:t>
            </a:r>
            <a:r>
              <a:rPr lang="en-US" sz="2200" dirty="0"/>
              <a:t>common and costly </a:t>
            </a:r>
            <a:r>
              <a:rPr lang="en-US" sz="2200" dirty="0" smtClean="0"/>
              <a:t>health </a:t>
            </a:r>
            <a:r>
              <a:rPr lang="en-US" sz="2200" dirty="0"/>
              <a:t>conditions </a:t>
            </a:r>
            <a:r>
              <a:rPr lang="en-US" sz="2200" dirty="0" smtClean="0"/>
              <a:t>— </a:t>
            </a:r>
            <a:r>
              <a:rPr lang="en-US" sz="2200" b="1" dirty="0"/>
              <a:t>tobacco use</a:t>
            </a:r>
            <a:r>
              <a:rPr lang="en-US" sz="2200" dirty="0"/>
              <a:t>, </a:t>
            </a:r>
            <a:r>
              <a:rPr lang="en-US" sz="2200" b="1" dirty="0"/>
              <a:t>high blood pressure</a:t>
            </a:r>
            <a:r>
              <a:rPr lang="en-US" sz="2200" dirty="0" smtClean="0"/>
              <a:t>, </a:t>
            </a:r>
            <a:r>
              <a:rPr lang="en-US" sz="2200" b="1" dirty="0"/>
              <a:t>inappropriate antibiotic use</a:t>
            </a:r>
            <a:r>
              <a:rPr lang="en-US" sz="2200" dirty="0"/>
              <a:t>, </a:t>
            </a:r>
            <a:r>
              <a:rPr lang="en-US" sz="2200" b="1" dirty="0"/>
              <a:t>asthma</a:t>
            </a:r>
            <a:r>
              <a:rPr lang="en-US" sz="2200" dirty="0"/>
              <a:t>, </a:t>
            </a:r>
            <a:r>
              <a:rPr lang="en-US" sz="2200" b="1" dirty="0"/>
              <a:t>unintended </a:t>
            </a:r>
            <a:r>
              <a:rPr lang="en-US" sz="2200" b="1" dirty="0" smtClean="0"/>
              <a:t>pregnancies</a:t>
            </a:r>
            <a:r>
              <a:rPr lang="en-US" sz="2200" dirty="0"/>
              <a:t>, and </a:t>
            </a:r>
            <a:r>
              <a:rPr lang="en-US" sz="2200" b="1" dirty="0"/>
              <a:t>type 2 diabetes </a:t>
            </a:r>
            <a:r>
              <a:rPr lang="en-US" sz="2200" dirty="0" smtClean="0"/>
              <a:t>— </a:t>
            </a:r>
            <a:r>
              <a:rPr lang="en-US" sz="2200" dirty="0"/>
              <a:t>and associated </a:t>
            </a:r>
            <a:r>
              <a:rPr lang="en-US" sz="2200" dirty="0" smtClean="0"/>
              <a:t>interventions with evidence </a:t>
            </a:r>
            <a:r>
              <a:rPr lang="en-US" sz="2200" dirty="0"/>
              <a:t>of improved health outcomes </a:t>
            </a:r>
            <a:r>
              <a:rPr lang="en-US" sz="2200" dirty="0" smtClean="0"/>
              <a:t>and </a:t>
            </a:r>
            <a:r>
              <a:rPr lang="en-US" sz="2200" dirty="0"/>
              <a:t>cost </a:t>
            </a:r>
            <a:r>
              <a:rPr lang="en-US" sz="2200" dirty="0" smtClean="0"/>
              <a:t>reduction or neutrality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CDC </a:t>
            </a:r>
            <a:r>
              <a:rPr lang="en-US" sz="2200" dirty="0"/>
              <a:t>used the following criteria to choose </a:t>
            </a:r>
            <a:r>
              <a:rPr lang="en-US" sz="2200" dirty="0" smtClean="0"/>
              <a:t>conditions/interventions</a:t>
            </a:r>
            <a:r>
              <a:rPr lang="en-US" sz="2200" dirty="0"/>
              <a:t>: </a:t>
            </a:r>
          </a:p>
          <a:p>
            <a:pPr marL="914400" indent="0">
              <a:buNone/>
            </a:pPr>
            <a:r>
              <a:rPr lang="en-US" sz="2000" dirty="0" smtClean="0"/>
              <a:t>Health </a:t>
            </a:r>
            <a:r>
              <a:rPr lang="en-US" sz="2000" dirty="0"/>
              <a:t>conditions that </a:t>
            </a:r>
            <a:r>
              <a:rPr lang="en-US" sz="2000" b="1" dirty="0"/>
              <a:t>affect large numbers of people </a:t>
            </a:r>
            <a:r>
              <a:rPr lang="en-US" sz="2000" dirty="0"/>
              <a:t>and are </a:t>
            </a:r>
            <a:r>
              <a:rPr lang="en-US" sz="2000" b="1" dirty="0"/>
              <a:t>associated with high </a:t>
            </a:r>
            <a:r>
              <a:rPr lang="en-US" sz="2000" b="1" dirty="0" smtClean="0"/>
              <a:t>costs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are </a:t>
            </a:r>
            <a:r>
              <a:rPr lang="en-US" sz="2000" b="1" dirty="0"/>
              <a:t>specific and </a:t>
            </a:r>
            <a:r>
              <a:rPr lang="en-US" sz="2000" b="1" dirty="0" smtClean="0"/>
              <a:t>underutilized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</a:t>
            </a:r>
            <a:r>
              <a:rPr lang="en-US" sz="2000" b="1" dirty="0"/>
              <a:t>prevent or control</a:t>
            </a:r>
            <a:r>
              <a:rPr lang="en-US" sz="2000" dirty="0"/>
              <a:t> the condition and yield </a:t>
            </a:r>
            <a:r>
              <a:rPr lang="en-US" sz="2000" b="1" dirty="0"/>
              <a:t>short-term </a:t>
            </a:r>
            <a:r>
              <a:rPr lang="en-US" sz="2000" b="1" dirty="0" smtClean="0"/>
              <a:t>savings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can be implemented in both </a:t>
            </a:r>
            <a:r>
              <a:rPr lang="en-US" sz="2000" b="1" dirty="0"/>
              <a:t>clinical and community </a:t>
            </a:r>
            <a:r>
              <a:rPr lang="en-US" sz="2000" b="1" dirty="0" smtClean="0"/>
              <a:t>settings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High-Burden </a:t>
            </a:r>
            <a:r>
              <a:rPr lang="en-US" dirty="0"/>
              <a:t>Health Conditions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78" y="137013"/>
            <a:ext cx="2102365" cy="1828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4601" y="382434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74601" y="4428654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74601" y="5032967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74601" y="563728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CDC, The 6|18 Initiative - About the Evidence Summaries at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www.cdc.gov/sixeighteen/aboutsummaries/index.htm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37" y="1785578"/>
            <a:ext cx="7910014" cy="4469397"/>
          </a:xfrm>
        </p:spPr>
        <p:txBody>
          <a:bodyPr/>
          <a:lstStyle/>
          <a:p>
            <a:pPr marL="744538" indent="0">
              <a:spcAft>
                <a:spcPts val="3600"/>
              </a:spcAft>
              <a:buNone/>
            </a:pPr>
            <a:r>
              <a:rPr lang="en-US" dirty="0" smtClean="0"/>
              <a:t>Aligns with </a:t>
            </a:r>
            <a:r>
              <a:rPr lang="en-US" b="1" dirty="0"/>
              <a:t>quality improvement </a:t>
            </a:r>
            <a:r>
              <a:rPr lang="en-US" dirty="0" smtClean="0"/>
              <a:t>goals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 smtClean="0"/>
              <a:t>Accelerates </a:t>
            </a:r>
            <a:r>
              <a:rPr lang="en-US" dirty="0"/>
              <a:t>the impact of </a:t>
            </a:r>
            <a:r>
              <a:rPr lang="en-US" b="1" dirty="0"/>
              <a:t>value-based payment </a:t>
            </a:r>
            <a:r>
              <a:rPr lang="en-US" dirty="0"/>
              <a:t>reform </a:t>
            </a:r>
            <a:r>
              <a:rPr lang="en-US" dirty="0" smtClean="0"/>
              <a:t>efforts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/>
              <a:t>Promotes effective and results-driven </a:t>
            </a:r>
            <a:r>
              <a:rPr lang="en-US" b="1" dirty="0"/>
              <a:t>cross-sector </a:t>
            </a:r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4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Adopt the CDC’s 6|18 Initiative?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847" y="4725854"/>
            <a:ext cx="7614357" cy="1672237"/>
            <a:chOff x="778847" y="4725854"/>
            <a:chExt cx="7614357" cy="167223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78847" y="4725854"/>
              <a:ext cx="3657600" cy="1274830"/>
            </a:xfrm>
            <a:prstGeom prst="wedgeRoundRectCallout">
              <a:avLst>
                <a:gd name="adj1" fmla="val -8541"/>
                <a:gd name="adj2" fmla="val 65609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“6|18 fostered communication and collaboration so that we each know what each other is doing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735604" y="4733703"/>
              <a:ext cx="3657600" cy="1325902"/>
            </a:xfrm>
            <a:prstGeom prst="wedgeRoundRectCallout">
              <a:avLst>
                <a:gd name="adj1" fmla="val -8333"/>
                <a:gd name="adj2" fmla="val 63496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“No longer do we think reimbursement is only a Medicaid issue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4071" y="6059937"/>
              <a:ext cx="139781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Medicaid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6868" y="6111859"/>
              <a:ext cx="169418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Public Health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gray">
          <a:xfrm>
            <a:off x="338636" y="1617599"/>
            <a:ext cx="731520" cy="731520"/>
            <a:chOff x="6629400" y="4069080"/>
            <a:chExt cx="2057400" cy="2057400"/>
          </a:xfrm>
        </p:grpSpPr>
        <p:sp>
          <p:nvSpPr>
            <p:cNvPr id="14" name="Oval 13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2" descr="http://buzz.icons8.com/assets/99281574/miss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0400" y="4541520"/>
              <a:ext cx="1492641" cy="1189355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38636" y="3776822"/>
            <a:ext cx="729772" cy="731520"/>
            <a:chOff x="7987700" y="5103197"/>
            <a:chExt cx="731520" cy="733271"/>
          </a:xfrm>
        </p:grpSpPr>
        <p:sp>
          <p:nvSpPr>
            <p:cNvPr id="20" name="Oval 19"/>
            <p:cNvSpPr/>
            <p:nvPr/>
          </p:nvSpPr>
          <p:spPr bwMode="gray">
            <a:xfrm>
              <a:off x="7987700" y="5104948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" descr="Image result for empowerment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-18162" r="8626" b="18162"/>
            <a:stretch/>
          </p:blipFill>
          <p:spPr bwMode="auto">
            <a:xfrm>
              <a:off x="8033420" y="5103197"/>
              <a:ext cx="640080" cy="640080"/>
            </a:xfrm>
            <a:prstGeom prst="ellipse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 bwMode="gray">
          <a:xfrm>
            <a:off x="336888" y="2696926"/>
            <a:ext cx="731520" cy="731520"/>
            <a:chOff x="8229600" y="3196448"/>
            <a:chExt cx="914400" cy="914400"/>
          </a:xfrm>
        </p:grpSpPr>
        <p:sp>
          <p:nvSpPr>
            <p:cNvPr id="26" name="Oval 25"/>
            <p:cNvSpPr/>
            <p:nvPr/>
          </p:nvSpPr>
          <p:spPr bwMode="gray">
            <a:xfrm>
              <a:off x="8229600" y="319644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Picture 10" descr="http://www.globalmarinenet.com/wp-content/uploads/2015/06/retail-icons-01-resized-60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2534" r="28134" b="14733"/>
            <a:stretch/>
          </p:blipFill>
          <p:spPr bwMode="gray">
            <a:xfrm>
              <a:off x="8493778" y="3333608"/>
              <a:ext cx="386043" cy="64008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CDC’s 6|18 Initiative: Catalyst for Collaboration at </a:t>
            </a:r>
            <a:r>
              <a:rPr lang="en-US" u="sng" dirty="0">
                <a:hlinkClick r:id="rId6"/>
              </a:rPr>
              <a:t>https://www.cdc.gov/sixeighteen/resources/docs/6-18-infographic.pdf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08194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have asthma, affecting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one-in-12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one-in-14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adults. 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2009, asthma costing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insurance, Medicaid, Medicare, and other sources an estimated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$62.8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2007 National Asthma Education and Prevention Program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clinical practice guidelines.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access and adherence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asthma medications and devices.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intensive self-management education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licensed professionals or qualified lay health workers for patients whose asthma is not well-controlled with medical management.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home visits by licensed professionals or qualified lay health workers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intensive self-management education and reduce home asthma triggers for patients whose asthma is not well-controlled with medical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self-management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education.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Control </a:t>
            </a:r>
            <a:r>
              <a:rPr lang="en-US" dirty="0" smtClean="0">
                <a:effectLst/>
              </a:rPr>
              <a:t>Asthma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32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78532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 is the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cause of preventable disease and mortality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U.S., accounting for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 each year.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use results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$300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costs and lost productivity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tobacco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including individual, group, and telephone counseling,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FDA-approved cessation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(in accordance with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Service Clinical Practice Guidelines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2015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Preventive Services Task Force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recommendations).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that impede access to covered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such as cost-sharing and prior authorization.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 of covered treatment benefits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tobacco users.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Tobacco Use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51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686" r="2996" b="2870"/>
          <a:stretch/>
        </p:blipFill>
        <p:spPr>
          <a:xfrm>
            <a:off x="7019925" y="361949"/>
            <a:ext cx="1730376" cy="1727201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2103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079"/>
          <a:stretch/>
        </p:blipFill>
        <p:spPr>
          <a:xfrm>
            <a:off x="0" y="1398282"/>
            <a:ext cx="9144000" cy="5459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age 18 years or older have prediabetes,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30.3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have diabetes.  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direct and indirect costs for diabetes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in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were estimated at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$327 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access to the National Diabetes Prevention Program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National </a:t>
            </a:r>
            <a:r>
              <a:rPr 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which supports a year-long lifestyle change program to prevent or delay onset of type 2 diabetes in people with prediabetes or at high risk for type 2 diabetes.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Type 2 </a:t>
            </a:r>
            <a:r>
              <a:rPr lang="en-US" dirty="0" smtClean="0">
                <a:effectLst/>
              </a:rPr>
              <a:t>Diabetes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806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2532"/>
          <a:stretch/>
        </p:blipFill>
        <p:spPr>
          <a:xfrm>
            <a:off x="-6350" y="1383630"/>
            <a:ext cx="91567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percent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pregnancies in the U.S. 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unintended.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 pregnancies increase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infant outcomes — resulting in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$21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medical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in 2010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for the full range of contraceptive services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of childbearing age.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actual cost of FDA-approved contraceptive methods.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Unbundle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long-acting reversible contraceptives from other postpartum services.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barriers to receipt of contraceptive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Unintended </a:t>
            </a:r>
            <a:r>
              <a:rPr lang="en-US" dirty="0" smtClean="0">
                <a:effectLst/>
              </a:rPr>
              <a:t>Pregnancy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illnesses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23,000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 can be attributed to antibiotic-resistant infections.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antibiotic-resistant infections can happen anywhere, most antibiotic resistance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deaths happen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stewardship programs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hospitals and skilled nursing facilities, in alignment with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Hospital Antibiotic Stewardship Programs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 Elements of Antibiotic Stewardship for Nursing Homes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outpatient antibiotic prescribing by incentivizing providers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follow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Outpatient Antibiotic Stewardship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Improve Antibiotic </a:t>
            </a:r>
            <a:r>
              <a:rPr lang="en-US" dirty="0" smtClean="0">
                <a:effectLst/>
              </a:rPr>
              <a:t>Use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428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0" y="312821"/>
            <a:ext cx="1824087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227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CHCS-PowerPoint-Template</Template>
  <TotalTime>1291</TotalTime>
  <Words>1458</Words>
  <Application>Microsoft Office PowerPoint</Application>
  <PresentationFormat>On-screen Show (4:3)</PresentationFormat>
  <Paragraphs>192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Trebuchet MS</vt:lpstr>
      <vt:lpstr>Wingdings</vt:lpstr>
      <vt:lpstr>Wingdings 2</vt:lpstr>
      <vt:lpstr>CHCS Template (9/2016)</vt:lpstr>
      <vt:lpstr>CDC’s 6|18 Initiative:  Overview Slides</vt:lpstr>
      <vt:lpstr>What is CDC’s 6|18 Initiative?</vt:lpstr>
      <vt:lpstr>6 High-Burden Health Conditions</vt:lpstr>
      <vt:lpstr>Why Adopt the CDC’s 6|18 Initiative?</vt:lpstr>
      <vt:lpstr>Control Asthma</vt:lpstr>
      <vt:lpstr>Reduce Tobacco Use</vt:lpstr>
      <vt:lpstr>Prevent Type 2 Diabetes</vt:lpstr>
      <vt:lpstr>Prevent Unintended Pregnancy</vt:lpstr>
      <vt:lpstr>Improve Antibiotic Use</vt:lpstr>
      <vt:lpstr>Control High Blood Pressure</vt:lpstr>
      <vt:lpstr>3 Key Phases of Implementing  CDC’s 6|18 Initiative Interventions</vt:lpstr>
      <vt:lpstr>Roadmap for Implementing  CDC’s 6|18 Interventions</vt:lpstr>
      <vt:lpstr>6|18 In Action:  Activities from Across the Country</vt:lpstr>
      <vt:lpstr>6|18 In Action: Maryland, Preventing Type 2 Diabetes</vt:lpstr>
      <vt:lpstr>6|18 In Action: Michigan, Controlling Asthma</vt:lpstr>
      <vt:lpstr>6|18 In Action: Minnesota, Reducing Tobacco Use</vt:lpstr>
      <vt:lpstr>6|18 In Action: New York, Preventing Unintended Pregnancy</vt:lpstr>
      <vt:lpstr>Sample Results Associated with Adopting CDC’s 6|18 Initiative Interventions</vt:lpstr>
      <vt:lpstr>Visit CHCS’ Resource Center for Implementing CDC’s 6|18 Initiative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Prevention Strategies from CDC’s 6|18 Initiative: Lessons and Resources for State Medicaid-Public Health Teams</dc:title>
  <dc:creator>Jamila McLean</dc:creator>
  <cp:lastModifiedBy>Michael Canonico</cp:lastModifiedBy>
  <cp:revision>98</cp:revision>
  <cp:lastPrinted>2016-06-22T17:27:32Z</cp:lastPrinted>
  <dcterms:created xsi:type="dcterms:W3CDTF">2018-05-15T18:51:58Z</dcterms:created>
  <dcterms:modified xsi:type="dcterms:W3CDTF">2018-06-08T14:40:10Z</dcterms:modified>
</cp:coreProperties>
</file>